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Masters/slideMaster25.xml" ContentType="application/vnd.openxmlformats-officedocument.presentationml.slideMaster+xml"/>
  <Override PartName="/ppt/slideMasters/slideMaster26.xml" ContentType="application/vnd.openxmlformats-officedocument.presentationml.slideMaster+xml"/>
  <Override PartName="/ppt/slideMasters/slideMaster27.xml" ContentType="application/vnd.openxmlformats-officedocument.presentationml.slideMaster+xml"/>
  <Override PartName="/ppt/slideMasters/slideMaster28.xml" ContentType="application/vnd.openxmlformats-officedocument.presentationml.slideMaster+xml"/>
  <Override PartName="/ppt/slideMasters/slideMaster29.xml" ContentType="application/vnd.openxmlformats-officedocument.presentationml.slideMaster+xml"/>
  <Override PartName="/ppt/slideMasters/slideMaster30.xml" ContentType="application/vnd.openxmlformats-officedocument.presentationml.slideMaster+xml"/>
  <Override PartName="/ppt/slideMasters/slideMaster31.xml" ContentType="application/vnd.openxmlformats-officedocument.presentationml.slideMaster+xml"/>
  <Override PartName="/ppt/slideMasters/slideMaster32.xml" ContentType="application/vnd.openxmlformats-officedocument.presentationml.slideMaster+xml"/>
  <Override PartName="/ppt/slideMasters/slideMaster3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slideLayouts/slideLayout4.xml" ContentType="application/vnd.openxmlformats-officedocument.presentationml.slideLayout+xml"/>
  <Override PartName="/ppt/theme/theme4.xml" ContentType="application/vnd.openxmlformats-officedocument.theme+xml"/>
  <Override PartName="/ppt/slideLayouts/slideLayout5.xml" ContentType="application/vnd.openxmlformats-officedocument.presentationml.slideLayout+xml"/>
  <Override PartName="/ppt/theme/theme5.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theme/theme10.xml" ContentType="application/vnd.openxmlformats-officedocument.theme+xml"/>
  <Override PartName="/ppt/slideLayouts/slideLayout8.xml" ContentType="application/vnd.openxmlformats-officedocument.presentationml.slideLayout+xml"/>
  <Override PartName="/ppt/theme/theme11.xml" ContentType="application/vnd.openxmlformats-officedocument.theme+xml"/>
  <Override PartName="/ppt/slideLayouts/slideLayout9.xml" ContentType="application/vnd.openxmlformats-officedocument.presentationml.slideLayout+xml"/>
  <Override PartName="/ppt/theme/theme12.xml" ContentType="application/vnd.openxmlformats-officedocument.theme+xml"/>
  <Override PartName="/ppt/slideLayouts/slideLayout10.xml" ContentType="application/vnd.openxmlformats-officedocument.presentationml.slideLayout+xml"/>
  <Override PartName="/ppt/theme/theme13.xml" ContentType="application/vnd.openxmlformats-officedocument.theme+xml"/>
  <Override PartName="/ppt/slideLayouts/slideLayout11.xml" ContentType="application/vnd.openxmlformats-officedocument.presentationml.slideLayout+xml"/>
  <Override PartName="/ppt/theme/theme14.xml" ContentType="application/vnd.openxmlformats-officedocument.theme+xml"/>
  <Override PartName="/ppt/slideLayouts/slideLayout12.xml" ContentType="application/vnd.openxmlformats-officedocument.presentationml.slideLayout+xml"/>
  <Override PartName="/ppt/theme/theme15.xml" ContentType="application/vnd.openxmlformats-officedocument.theme+xml"/>
  <Override PartName="/ppt/slideLayouts/slideLayout13.xml" ContentType="application/vnd.openxmlformats-officedocument.presentationml.slideLayout+xml"/>
  <Override PartName="/ppt/theme/theme16.xml" ContentType="application/vnd.openxmlformats-officedocument.theme+xml"/>
  <Override PartName="/ppt/slideLayouts/slideLayout14.xml" ContentType="application/vnd.openxmlformats-officedocument.presentationml.slideLayout+xml"/>
  <Override PartName="/ppt/theme/theme17.xml" ContentType="application/vnd.openxmlformats-officedocument.theme+xml"/>
  <Override PartName="/ppt/slideLayouts/slideLayout15.xml" ContentType="application/vnd.openxmlformats-officedocument.presentationml.slideLayout+xml"/>
  <Override PartName="/ppt/theme/theme18.xml" ContentType="application/vnd.openxmlformats-officedocument.theme+xml"/>
  <Override PartName="/ppt/slideLayouts/slideLayout16.xml" ContentType="application/vnd.openxmlformats-officedocument.presentationml.slideLayout+xml"/>
  <Override PartName="/ppt/theme/theme19.xml" ContentType="application/vnd.openxmlformats-officedocument.theme+xml"/>
  <Override PartName="/ppt/slideLayouts/slideLayout17.xml" ContentType="application/vnd.openxmlformats-officedocument.presentationml.slideLayout+xml"/>
  <Override PartName="/ppt/theme/theme20.xml" ContentType="application/vnd.openxmlformats-officedocument.theme+xml"/>
  <Override PartName="/ppt/slideLayouts/slideLayout18.xml" ContentType="application/vnd.openxmlformats-officedocument.presentationml.slideLayout+xml"/>
  <Override PartName="/ppt/theme/theme21.xml" ContentType="application/vnd.openxmlformats-officedocument.theme+xml"/>
  <Override PartName="/ppt/slideLayouts/slideLayout19.xml" ContentType="application/vnd.openxmlformats-officedocument.presentationml.slideLayout+xml"/>
  <Override PartName="/ppt/theme/theme22.xml" ContentType="application/vnd.openxmlformats-officedocument.theme+xml"/>
  <Override PartName="/ppt/slideLayouts/slideLayout20.xml" ContentType="application/vnd.openxmlformats-officedocument.presentationml.slideLayout+xml"/>
  <Override PartName="/ppt/theme/theme23.xml" ContentType="application/vnd.openxmlformats-officedocument.theme+xml"/>
  <Override PartName="/ppt/slideLayouts/slideLayout21.xml" ContentType="application/vnd.openxmlformats-officedocument.presentationml.slideLayout+xml"/>
  <Override PartName="/ppt/theme/theme24.xml" ContentType="application/vnd.openxmlformats-officedocument.theme+xml"/>
  <Override PartName="/ppt/slideLayouts/slideLayout22.xml" ContentType="application/vnd.openxmlformats-officedocument.presentationml.slideLayout+xml"/>
  <Override PartName="/ppt/theme/theme25.xml" ContentType="application/vnd.openxmlformats-officedocument.theme+xml"/>
  <Override PartName="/ppt/slideLayouts/slideLayout23.xml" ContentType="application/vnd.openxmlformats-officedocument.presentationml.slideLayout+xml"/>
  <Override PartName="/ppt/theme/theme26.xml" ContentType="application/vnd.openxmlformats-officedocument.theme+xml"/>
  <Override PartName="/ppt/slideLayouts/slideLayout24.xml" ContentType="application/vnd.openxmlformats-officedocument.presentationml.slideLayout+xml"/>
  <Override PartName="/ppt/theme/theme27.xml" ContentType="application/vnd.openxmlformats-officedocument.theme+xml"/>
  <Override PartName="/ppt/slideLayouts/slideLayout25.xml" ContentType="application/vnd.openxmlformats-officedocument.presentationml.slideLayout+xml"/>
  <Override PartName="/ppt/theme/theme28.xml" ContentType="application/vnd.openxmlformats-officedocument.theme+xml"/>
  <Override PartName="/ppt/slideLayouts/slideLayout26.xml" ContentType="application/vnd.openxmlformats-officedocument.presentationml.slideLayout+xml"/>
  <Override PartName="/ppt/theme/theme29.xml" ContentType="application/vnd.openxmlformats-officedocument.theme+xml"/>
  <Override PartName="/ppt/slideLayouts/slideLayout27.xml" ContentType="application/vnd.openxmlformats-officedocument.presentationml.slideLayout+xml"/>
  <Override PartName="/ppt/theme/theme30.xml" ContentType="application/vnd.openxmlformats-officedocument.theme+xml"/>
  <Override PartName="/ppt/slideLayouts/slideLayout28.xml" ContentType="application/vnd.openxmlformats-officedocument.presentationml.slideLayout+xml"/>
  <Override PartName="/ppt/theme/theme31.xml" ContentType="application/vnd.openxmlformats-officedocument.theme+xml"/>
  <Override PartName="/ppt/slideLayouts/slideLayout29.xml" ContentType="application/vnd.openxmlformats-officedocument.presentationml.slideLayout+xml"/>
  <Override PartName="/ppt/theme/theme32.xml" ContentType="application/vnd.openxmlformats-officedocument.theme+xml"/>
  <Override PartName="/ppt/slideLayouts/slideLayout30.xml" ContentType="application/vnd.openxmlformats-officedocument.presentationml.slideLayout+xml"/>
  <Override PartName="/ppt/theme/theme33.xml" ContentType="application/vnd.openxmlformats-officedocument.theme+xml"/>
  <Override PartName="/ppt/theme/theme3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 id="2147483652" r:id="rId3"/>
    <p:sldMasterId id="2147483654" r:id="rId4"/>
    <p:sldMasterId id="2147483656" r:id="rId5"/>
    <p:sldMasterId id="2147483658" r:id="rId6"/>
    <p:sldMasterId id="2147483661" r:id="rId7"/>
    <p:sldMasterId id="2147483662" r:id="rId8"/>
    <p:sldMasterId id="2147483663" r:id="rId9"/>
    <p:sldMasterId id="2147483664" r:id="rId10"/>
    <p:sldMasterId id="2147483665" r:id="rId11"/>
    <p:sldMasterId id="2147483667" r:id="rId12"/>
    <p:sldMasterId id="2147483669" r:id="rId13"/>
    <p:sldMasterId id="2147483671" r:id="rId14"/>
    <p:sldMasterId id="2147483673" r:id="rId15"/>
    <p:sldMasterId id="2147483675" r:id="rId16"/>
    <p:sldMasterId id="2147483677" r:id="rId17"/>
    <p:sldMasterId id="2147483679" r:id="rId18"/>
    <p:sldMasterId id="2147483681" r:id="rId19"/>
    <p:sldMasterId id="2147483683" r:id="rId20"/>
    <p:sldMasterId id="2147483685" r:id="rId21"/>
    <p:sldMasterId id="2147483687" r:id="rId22"/>
    <p:sldMasterId id="2147483689" r:id="rId23"/>
    <p:sldMasterId id="2147483691" r:id="rId24"/>
    <p:sldMasterId id="2147483693" r:id="rId25"/>
    <p:sldMasterId id="2147483695" r:id="rId26"/>
    <p:sldMasterId id="2147483697" r:id="rId27"/>
    <p:sldMasterId id="2147483699" r:id="rId28"/>
    <p:sldMasterId id="2147483701" r:id="rId29"/>
    <p:sldMasterId id="2147483703" r:id="rId30"/>
    <p:sldMasterId id="2147483705" r:id="rId31"/>
    <p:sldMasterId id="2147483707" r:id="rId32"/>
    <p:sldMasterId id="2147483709" r:id="rId33"/>
  </p:sldMasterIdLst>
  <p:notesMasterIdLst>
    <p:notesMasterId r:id="rId107"/>
  </p:notesMasterIdLst>
  <p:sldIdLst>
    <p:sldId id="256" r:id="rId34"/>
    <p:sldId id="257" r:id="rId35"/>
    <p:sldId id="258" r:id="rId36"/>
    <p:sldId id="259" r:id="rId37"/>
    <p:sldId id="260" r:id="rId38"/>
    <p:sldId id="261" r:id="rId39"/>
    <p:sldId id="262" r:id="rId40"/>
    <p:sldId id="263" r:id="rId41"/>
    <p:sldId id="264" r:id="rId42"/>
    <p:sldId id="265" r:id="rId43"/>
    <p:sldId id="266" r:id="rId44"/>
    <p:sldId id="267" r:id="rId45"/>
    <p:sldId id="268" r:id="rId46"/>
    <p:sldId id="269" r:id="rId47"/>
    <p:sldId id="270" r:id="rId48"/>
    <p:sldId id="271" r:id="rId49"/>
    <p:sldId id="272" r:id="rId50"/>
    <p:sldId id="273" r:id="rId51"/>
    <p:sldId id="274" r:id="rId52"/>
    <p:sldId id="275" r:id="rId53"/>
    <p:sldId id="276" r:id="rId54"/>
    <p:sldId id="277" r:id="rId55"/>
    <p:sldId id="278" r:id="rId56"/>
    <p:sldId id="279" r:id="rId57"/>
    <p:sldId id="280" r:id="rId58"/>
    <p:sldId id="281" r:id="rId59"/>
    <p:sldId id="282" r:id="rId60"/>
    <p:sldId id="283" r:id="rId61"/>
    <p:sldId id="284" r:id="rId62"/>
    <p:sldId id="285" r:id="rId63"/>
    <p:sldId id="286" r:id="rId64"/>
    <p:sldId id="287" r:id="rId65"/>
    <p:sldId id="288" r:id="rId66"/>
    <p:sldId id="289" r:id="rId67"/>
    <p:sldId id="290" r:id="rId68"/>
    <p:sldId id="291" r:id="rId69"/>
    <p:sldId id="292" r:id="rId70"/>
    <p:sldId id="293" r:id="rId71"/>
    <p:sldId id="307" r:id="rId72"/>
    <p:sldId id="294" r:id="rId73"/>
    <p:sldId id="295" r:id="rId74"/>
    <p:sldId id="296" r:id="rId75"/>
    <p:sldId id="297" r:id="rId76"/>
    <p:sldId id="308" r:id="rId77"/>
    <p:sldId id="298" r:id="rId78"/>
    <p:sldId id="309" r:id="rId79"/>
    <p:sldId id="299" r:id="rId80"/>
    <p:sldId id="310" r:id="rId81"/>
    <p:sldId id="300" r:id="rId82"/>
    <p:sldId id="301" r:id="rId83"/>
    <p:sldId id="302" r:id="rId84"/>
    <p:sldId id="303" r:id="rId85"/>
    <p:sldId id="304" r:id="rId86"/>
    <p:sldId id="305" r:id="rId87"/>
    <p:sldId id="306" r:id="rId88"/>
    <p:sldId id="311" r:id="rId89"/>
    <p:sldId id="312" r:id="rId90"/>
    <p:sldId id="313" r:id="rId91"/>
    <p:sldId id="314" r:id="rId92"/>
    <p:sldId id="315" r:id="rId93"/>
    <p:sldId id="316" r:id="rId94"/>
    <p:sldId id="317" r:id="rId95"/>
    <p:sldId id="318" r:id="rId96"/>
    <p:sldId id="319" r:id="rId97"/>
    <p:sldId id="320" r:id="rId98"/>
    <p:sldId id="321" r:id="rId99"/>
    <p:sldId id="322" r:id="rId100"/>
    <p:sldId id="323" r:id="rId101"/>
    <p:sldId id="324" r:id="rId102"/>
    <p:sldId id="328" r:id="rId103"/>
    <p:sldId id="325" r:id="rId104"/>
    <p:sldId id="326" r:id="rId105"/>
    <p:sldId id="327" r:id="rId106"/>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08" roundtripDataSignature="AMtx7mjRHzRFs7BZVO2vEtBk6YzPQcCA2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522"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Master" Target="slideMasters/slideMaster26.xml"/><Relationship Id="rId21" Type="http://schemas.openxmlformats.org/officeDocument/2006/relationships/slideMaster" Target="slideMasters/slideMaster21.xml"/><Relationship Id="rId42" Type="http://schemas.openxmlformats.org/officeDocument/2006/relationships/slide" Target="slides/slide9.xml"/><Relationship Id="rId47" Type="http://schemas.openxmlformats.org/officeDocument/2006/relationships/slide" Target="slides/slide14.xml"/><Relationship Id="rId63" Type="http://schemas.openxmlformats.org/officeDocument/2006/relationships/slide" Target="slides/slide30.xml"/><Relationship Id="rId68" Type="http://schemas.openxmlformats.org/officeDocument/2006/relationships/slide" Target="slides/slide35.xml"/><Relationship Id="rId84" Type="http://schemas.openxmlformats.org/officeDocument/2006/relationships/slide" Target="slides/slide51.xml"/><Relationship Id="rId89" Type="http://schemas.openxmlformats.org/officeDocument/2006/relationships/slide" Target="slides/slide56.xml"/><Relationship Id="rId112" Type="http://schemas.openxmlformats.org/officeDocument/2006/relationships/tableStyles" Target="tableStyles.xml"/><Relationship Id="rId16" Type="http://schemas.openxmlformats.org/officeDocument/2006/relationships/slideMaster" Target="slideMasters/slideMaster16.xml"/><Relationship Id="rId107" Type="http://schemas.openxmlformats.org/officeDocument/2006/relationships/notesMaster" Target="notesMasters/notesMaster1.xml"/><Relationship Id="rId11" Type="http://schemas.openxmlformats.org/officeDocument/2006/relationships/slideMaster" Target="slideMasters/slideMaster11.xml"/><Relationship Id="rId32" Type="http://schemas.openxmlformats.org/officeDocument/2006/relationships/slideMaster" Target="slideMasters/slideMaster32.xml"/><Relationship Id="rId37" Type="http://schemas.openxmlformats.org/officeDocument/2006/relationships/slide" Target="slides/slide4.xml"/><Relationship Id="rId53" Type="http://schemas.openxmlformats.org/officeDocument/2006/relationships/slide" Target="slides/slide20.xml"/><Relationship Id="rId58" Type="http://schemas.openxmlformats.org/officeDocument/2006/relationships/slide" Target="slides/slide25.xml"/><Relationship Id="rId74" Type="http://schemas.openxmlformats.org/officeDocument/2006/relationships/slide" Target="slides/slide41.xml"/><Relationship Id="rId79" Type="http://schemas.openxmlformats.org/officeDocument/2006/relationships/slide" Target="slides/slide46.xml"/><Relationship Id="rId102" Type="http://schemas.openxmlformats.org/officeDocument/2006/relationships/slide" Target="slides/slide69.xml"/><Relationship Id="rId5" Type="http://schemas.openxmlformats.org/officeDocument/2006/relationships/slideMaster" Target="slideMasters/slideMaster5.xml"/><Relationship Id="rId90" Type="http://schemas.openxmlformats.org/officeDocument/2006/relationships/slide" Target="slides/slide57.xml"/><Relationship Id="rId95" Type="http://schemas.openxmlformats.org/officeDocument/2006/relationships/slide" Target="slides/slide62.xml"/><Relationship Id="rId22" Type="http://schemas.openxmlformats.org/officeDocument/2006/relationships/slideMaster" Target="slideMasters/slideMaster22.xml"/><Relationship Id="rId27" Type="http://schemas.openxmlformats.org/officeDocument/2006/relationships/slideMaster" Target="slideMasters/slideMaster27.xml"/><Relationship Id="rId43" Type="http://schemas.openxmlformats.org/officeDocument/2006/relationships/slide" Target="slides/slide10.xml"/><Relationship Id="rId48" Type="http://schemas.openxmlformats.org/officeDocument/2006/relationships/slide" Target="slides/slide15.xml"/><Relationship Id="rId64" Type="http://schemas.openxmlformats.org/officeDocument/2006/relationships/slide" Target="slides/slide31.xml"/><Relationship Id="rId69" Type="http://schemas.openxmlformats.org/officeDocument/2006/relationships/slide" Target="slides/slide36.xml"/><Relationship Id="rId80" Type="http://schemas.openxmlformats.org/officeDocument/2006/relationships/slide" Target="slides/slide47.xml"/><Relationship Id="rId85" Type="http://schemas.openxmlformats.org/officeDocument/2006/relationships/slide" Target="slides/slide52.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33" Type="http://schemas.openxmlformats.org/officeDocument/2006/relationships/slideMaster" Target="slideMasters/slideMaster33.xml"/><Relationship Id="rId38" Type="http://schemas.openxmlformats.org/officeDocument/2006/relationships/slide" Target="slides/slide5.xml"/><Relationship Id="rId59" Type="http://schemas.openxmlformats.org/officeDocument/2006/relationships/slide" Target="slides/slide26.xml"/><Relationship Id="rId103" Type="http://schemas.openxmlformats.org/officeDocument/2006/relationships/slide" Target="slides/slide70.xml"/><Relationship Id="rId108" Type="http://customschemas.google.com/relationships/presentationmetadata" Target="metadata"/><Relationship Id="rId54" Type="http://schemas.openxmlformats.org/officeDocument/2006/relationships/slide" Target="slides/slide21.xml"/><Relationship Id="rId70" Type="http://schemas.openxmlformats.org/officeDocument/2006/relationships/slide" Target="slides/slide37.xml"/><Relationship Id="rId75" Type="http://schemas.openxmlformats.org/officeDocument/2006/relationships/slide" Target="slides/slide42.xml"/><Relationship Id="rId91" Type="http://schemas.openxmlformats.org/officeDocument/2006/relationships/slide" Target="slides/slide58.xml"/><Relationship Id="rId96" Type="http://schemas.openxmlformats.org/officeDocument/2006/relationships/slide" Target="slides/slide63.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Master" Target="slideMasters/slideMaster28.xml"/><Relationship Id="rId36" Type="http://schemas.openxmlformats.org/officeDocument/2006/relationships/slide" Target="slides/slide3.xml"/><Relationship Id="rId49" Type="http://schemas.openxmlformats.org/officeDocument/2006/relationships/slide" Target="slides/slide16.xml"/><Relationship Id="rId57" Type="http://schemas.openxmlformats.org/officeDocument/2006/relationships/slide" Target="slides/slide24.xml"/><Relationship Id="rId106" Type="http://schemas.openxmlformats.org/officeDocument/2006/relationships/slide" Target="slides/slide73.xml"/><Relationship Id="rId10" Type="http://schemas.openxmlformats.org/officeDocument/2006/relationships/slideMaster" Target="slideMasters/slideMaster10.xml"/><Relationship Id="rId31" Type="http://schemas.openxmlformats.org/officeDocument/2006/relationships/slideMaster" Target="slideMasters/slideMaster31.xml"/><Relationship Id="rId44" Type="http://schemas.openxmlformats.org/officeDocument/2006/relationships/slide" Target="slides/slide11.xml"/><Relationship Id="rId52" Type="http://schemas.openxmlformats.org/officeDocument/2006/relationships/slide" Target="slides/slide19.xml"/><Relationship Id="rId60" Type="http://schemas.openxmlformats.org/officeDocument/2006/relationships/slide" Target="slides/slide27.xml"/><Relationship Id="rId65" Type="http://schemas.openxmlformats.org/officeDocument/2006/relationships/slide" Target="slides/slide32.xml"/><Relationship Id="rId73" Type="http://schemas.openxmlformats.org/officeDocument/2006/relationships/slide" Target="slides/slide40.xml"/><Relationship Id="rId78" Type="http://schemas.openxmlformats.org/officeDocument/2006/relationships/slide" Target="slides/slide45.xml"/><Relationship Id="rId81" Type="http://schemas.openxmlformats.org/officeDocument/2006/relationships/slide" Target="slides/slide48.xml"/><Relationship Id="rId86" Type="http://schemas.openxmlformats.org/officeDocument/2006/relationships/slide" Target="slides/slide53.xml"/><Relationship Id="rId94" Type="http://schemas.openxmlformats.org/officeDocument/2006/relationships/slide" Target="slides/slide61.xml"/><Relationship Id="rId99" Type="http://schemas.openxmlformats.org/officeDocument/2006/relationships/slide" Target="slides/slide66.xml"/><Relationship Id="rId101" Type="http://schemas.openxmlformats.org/officeDocument/2006/relationships/slide" Target="slides/slide68.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Master" Target="slideMasters/slideMaster13.xml"/><Relationship Id="rId18" Type="http://schemas.openxmlformats.org/officeDocument/2006/relationships/slideMaster" Target="slideMasters/slideMaster18.xml"/><Relationship Id="rId39" Type="http://schemas.openxmlformats.org/officeDocument/2006/relationships/slide" Target="slides/slide6.xml"/><Relationship Id="rId109" Type="http://schemas.openxmlformats.org/officeDocument/2006/relationships/presProps" Target="presProps.xml"/><Relationship Id="rId34" Type="http://schemas.openxmlformats.org/officeDocument/2006/relationships/slide" Target="slides/slide1.xml"/><Relationship Id="rId50" Type="http://schemas.openxmlformats.org/officeDocument/2006/relationships/slide" Target="slides/slide17.xml"/><Relationship Id="rId55" Type="http://schemas.openxmlformats.org/officeDocument/2006/relationships/slide" Target="slides/slide22.xml"/><Relationship Id="rId76" Type="http://schemas.openxmlformats.org/officeDocument/2006/relationships/slide" Target="slides/slide43.xml"/><Relationship Id="rId97" Type="http://schemas.openxmlformats.org/officeDocument/2006/relationships/slide" Target="slides/slide64.xml"/><Relationship Id="rId104" Type="http://schemas.openxmlformats.org/officeDocument/2006/relationships/slide" Target="slides/slide71.xml"/><Relationship Id="rId7" Type="http://schemas.openxmlformats.org/officeDocument/2006/relationships/slideMaster" Target="slideMasters/slideMaster7.xml"/><Relationship Id="rId71" Type="http://schemas.openxmlformats.org/officeDocument/2006/relationships/slide" Target="slides/slide38.xml"/><Relationship Id="rId92" Type="http://schemas.openxmlformats.org/officeDocument/2006/relationships/slide" Target="slides/slide59.xml"/><Relationship Id="rId2" Type="http://schemas.openxmlformats.org/officeDocument/2006/relationships/slideMaster" Target="slideMasters/slideMaster2.xml"/><Relationship Id="rId29" Type="http://schemas.openxmlformats.org/officeDocument/2006/relationships/slideMaster" Target="slideMasters/slideMaster29.xml"/><Relationship Id="rId24" Type="http://schemas.openxmlformats.org/officeDocument/2006/relationships/slideMaster" Target="slideMasters/slideMaster24.xml"/><Relationship Id="rId40" Type="http://schemas.openxmlformats.org/officeDocument/2006/relationships/slide" Target="slides/slide7.xml"/><Relationship Id="rId45" Type="http://schemas.openxmlformats.org/officeDocument/2006/relationships/slide" Target="slides/slide12.xml"/><Relationship Id="rId66" Type="http://schemas.openxmlformats.org/officeDocument/2006/relationships/slide" Target="slides/slide33.xml"/><Relationship Id="rId87" Type="http://schemas.openxmlformats.org/officeDocument/2006/relationships/slide" Target="slides/slide54.xml"/><Relationship Id="rId110" Type="http://schemas.openxmlformats.org/officeDocument/2006/relationships/viewProps" Target="viewProps.xml"/><Relationship Id="rId61" Type="http://schemas.openxmlformats.org/officeDocument/2006/relationships/slide" Target="slides/slide28.xml"/><Relationship Id="rId82" Type="http://schemas.openxmlformats.org/officeDocument/2006/relationships/slide" Target="slides/slide49.xml"/><Relationship Id="rId19" Type="http://schemas.openxmlformats.org/officeDocument/2006/relationships/slideMaster" Target="slideMasters/slideMaster19.xml"/><Relationship Id="rId14" Type="http://schemas.openxmlformats.org/officeDocument/2006/relationships/slideMaster" Target="slideMasters/slideMaster14.xml"/><Relationship Id="rId30" Type="http://schemas.openxmlformats.org/officeDocument/2006/relationships/slideMaster" Target="slideMasters/slideMaster30.xml"/><Relationship Id="rId35" Type="http://schemas.openxmlformats.org/officeDocument/2006/relationships/slide" Target="slides/slide2.xml"/><Relationship Id="rId56" Type="http://schemas.openxmlformats.org/officeDocument/2006/relationships/slide" Target="slides/slide23.xml"/><Relationship Id="rId77" Type="http://schemas.openxmlformats.org/officeDocument/2006/relationships/slide" Target="slides/slide44.xml"/><Relationship Id="rId100" Type="http://schemas.openxmlformats.org/officeDocument/2006/relationships/slide" Target="slides/slide67.xml"/><Relationship Id="rId105" Type="http://schemas.openxmlformats.org/officeDocument/2006/relationships/slide" Target="slides/slide72.xml"/><Relationship Id="rId8" Type="http://schemas.openxmlformats.org/officeDocument/2006/relationships/slideMaster" Target="slideMasters/slideMaster8.xml"/><Relationship Id="rId51" Type="http://schemas.openxmlformats.org/officeDocument/2006/relationships/slide" Target="slides/slide18.xml"/><Relationship Id="rId72" Type="http://schemas.openxmlformats.org/officeDocument/2006/relationships/slide" Target="slides/slide39.xml"/><Relationship Id="rId93" Type="http://schemas.openxmlformats.org/officeDocument/2006/relationships/slide" Target="slides/slide60.xml"/><Relationship Id="rId98" Type="http://schemas.openxmlformats.org/officeDocument/2006/relationships/slide" Target="slides/slide65.xml"/><Relationship Id="rId3" Type="http://schemas.openxmlformats.org/officeDocument/2006/relationships/slideMaster" Target="slideMasters/slideMaster3.xml"/><Relationship Id="rId25" Type="http://schemas.openxmlformats.org/officeDocument/2006/relationships/slideMaster" Target="slideMasters/slideMaster25.xml"/><Relationship Id="rId46" Type="http://schemas.openxmlformats.org/officeDocument/2006/relationships/slide" Target="slides/slide13.xml"/><Relationship Id="rId67" Type="http://schemas.openxmlformats.org/officeDocument/2006/relationships/slide" Target="slides/slide34.xml"/><Relationship Id="rId20" Type="http://schemas.openxmlformats.org/officeDocument/2006/relationships/slideMaster" Target="slideMasters/slideMaster20.xml"/><Relationship Id="rId41" Type="http://schemas.openxmlformats.org/officeDocument/2006/relationships/slide" Target="slides/slide8.xml"/><Relationship Id="rId62" Type="http://schemas.openxmlformats.org/officeDocument/2006/relationships/slide" Target="slides/slide29.xml"/><Relationship Id="rId83" Type="http://schemas.openxmlformats.org/officeDocument/2006/relationships/slide" Target="slides/slide50.xml"/><Relationship Id="rId88" Type="http://schemas.openxmlformats.org/officeDocument/2006/relationships/slide" Target="slides/slide55.xml"/><Relationship Id="rId11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‹N›</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1: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71" name="Google Shape;371;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Google Shape;429;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0" name="Google Shape;430;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6"/>
        <p:cNvGrpSpPr/>
        <p:nvPr/>
      </p:nvGrpSpPr>
      <p:grpSpPr>
        <a:xfrm>
          <a:off x="0" y="0"/>
          <a:ext cx="0" cy="0"/>
          <a:chOff x="0" y="0"/>
          <a:chExt cx="0" cy="0"/>
        </a:xfrm>
      </p:grpSpPr>
      <p:sp>
        <p:nvSpPr>
          <p:cNvPr id="437" name="Google Shape;437;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38" name="Google Shape;438;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p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46" name="Google Shape;446;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2"/>
        <p:cNvGrpSpPr/>
        <p:nvPr/>
      </p:nvGrpSpPr>
      <p:grpSpPr>
        <a:xfrm>
          <a:off x="0" y="0"/>
          <a:ext cx="0" cy="0"/>
          <a:chOff x="0" y="0"/>
          <a:chExt cx="0" cy="0"/>
        </a:xfrm>
      </p:grpSpPr>
      <p:sp>
        <p:nvSpPr>
          <p:cNvPr id="453" name="Google Shape;453;p1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54" name="Google Shape;454;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Google Shape;461;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62" name="Google Shape;462;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8"/>
        <p:cNvGrpSpPr/>
        <p:nvPr/>
      </p:nvGrpSpPr>
      <p:grpSpPr>
        <a:xfrm>
          <a:off x="0" y="0"/>
          <a:ext cx="0" cy="0"/>
          <a:chOff x="0" y="0"/>
          <a:chExt cx="0" cy="0"/>
        </a:xfrm>
      </p:grpSpPr>
      <p:sp>
        <p:nvSpPr>
          <p:cNvPr id="469" name="Google Shape;469;p1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0" name="Google Shape;470;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6"/>
        <p:cNvGrpSpPr/>
        <p:nvPr/>
      </p:nvGrpSpPr>
      <p:grpSpPr>
        <a:xfrm>
          <a:off x="0" y="0"/>
          <a:ext cx="0" cy="0"/>
          <a:chOff x="0" y="0"/>
          <a:chExt cx="0" cy="0"/>
        </a:xfrm>
      </p:grpSpPr>
      <p:sp>
        <p:nvSpPr>
          <p:cNvPr id="477" name="Google Shape;477;p1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78" name="Google Shape;478;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4"/>
        <p:cNvGrpSpPr/>
        <p:nvPr/>
      </p:nvGrpSpPr>
      <p:grpSpPr>
        <a:xfrm>
          <a:off x="0" y="0"/>
          <a:ext cx="0" cy="0"/>
          <a:chOff x="0" y="0"/>
          <a:chExt cx="0" cy="0"/>
        </a:xfrm>
      </p:grpSpPr>
      <p:sp>
        <p:nvSpPr>
          <p:cNvPr id="485" name="Google Shape;485;p1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86" name="Google Shape;486;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2"/>
        <p:cNvGrpSpPr/>
        <p:nvPr/>
      </p:nvGrpSpPr>
      <p:grpSpPr>
        <a:xfrm>
          <a:off x="0" y="0"/>
          <a:ext cx="0" cy="0"/>
          <a:chOff x="0" y="0"/>
          <a:chExt cx="0" cy="0"/>
        </a:xfrm>
      </p:grpSpPr>
      <p:sp>
        <p:nvSpPr>
          <p:cNvPr id="493" name="Google Shape;493;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94" name="Google Shape;494;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0"/>
        <p:cNvGrpSpPr/>
        <p:nvPr/>
      </p:nvGrpSpPr>
      <p:grpSpPr>
        <a:xfrm>
          <a:off x="0" y="0"/>
          <a:ext cx="0" cy="0"/>
          <a:chOff x="0" y="0"/>
          <a:chExt cx="0" cy="0"/>
        </a:xfrm>
      </p:grpSpPr>
      <p:sp>
        <p:nvSpPr>
          <p:cNvPr id="501" name="Google Shape;501;p1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02" name="Google Shape;502;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5"/>
        <p:cNvGrpSpPr/>
        <p:nvPr/>
      </p:nvGrpSpPr>
      <p:grpSpPr>
        <a:xfrm>
          <a:off x="0" y="0"/>
          <a:ext cx="0" cy="0"/>
          <a:chOff x="0" y="0"/>
          <a:chExt cx="0" cy="0"/>
        </a:xfrm>
      </p:grpSpPr>
      <p:sp>
        <p:nvSpPr>
          <p:cNvPr id="376" name="Google Shape;376;p2: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77" name="Google Shape;377;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8"/>
        <p:cNvGrpSpPr/>
        <p:nvPr/>
      </p:nvGrpSpPr>
      <p:grpSpPr>
        <a:xfrm>
          <a:off x="0" y="0"/>
          <a:ext cx="0" cy="0"/>
          <a:chOff x="0" y="0"/>
          <a:chExt cx="0" cy="0"/>
        </a:xfrm>
      </p:grpSpPr>
      <p:sp>
        <p:nvSpPr>
          <p:cNvPr id="509" name="Google Shape;509;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0" name="Google Shape;510;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18" name="Google Shape;518;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4"/>
        <p:cNvGrpSpPr/>
        <p:nvPr/>
      </p:nvGrpSpPr>
      <p:grpSpPr>
        <a:xfrm>
          <a:off x="0" y="0"/>
          <a:ext cx="0" cy="0"/>
          <a:chOff x="0" y="0"/>
          <a:chExt cx="0" cy="0"/>
        </a:xfrm>
      </p:grpSpPr>
      <p:sp>
        <p:nvSpPr>
          <p:cNvPr id="525" name="Google Shape;525;p2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26" name="Google Shape;526;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2"/>
        <p:cNvGrpSpPr/>
        <p:nvPr/>
      </p:nvGrpSpPr>
      <p:grpSpPr>
        <a:xfrm>
          <a:off x="0" y="0"/>
          <a:ext cx="0" cy="0"/>
          <a:chOff x="0" y="0"/>
          <a:chExt cx="0" cy="0"/>
        </a:xfrm>
      </p:grpSpPr>
      <p:sp>
        <p:nvSpPr>
          <p:cNvPr id="533" name="Google Shape;533;p2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34" name="Google Shape;534;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0"/>
        <p:cNvGrpSpPr/>
        <p:nvPr/>
      </p:nvGrpSpPr>
      <p:grpSpPr>
        <a:xfrm>
          <a:off x="0" y="0"/>
          <a:ext cx="0" cy="0"/>
          <a:chOff x="0" y="0"/>
          <a:chExt cx="0" cy="0"/>
        </a:xfrm>
      </p:grpSpPr>
      <p:sp>
        <p:nvSpPr>
          <p:cNvPr id="541" name="Google Shape;541;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42" name="Google Shape;542;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8"/>
        <p:cNvGrpSpPr/>
        <p:nvPr/>
      </p:nvGrpSpPr>
      <p:grpSpPr>
        <a:xfrm>
          <a:off x="0" y="0"/>
          <a:ext cx="0" cy="0"/>
          <a:chOff x="0" y="0"/>
          <a:chExt cx="0" cy="0"/>
        </a:xfrm>
      </p:grpSpPr>
      <p:sp>
        <p:nvSpPr>
          <p:cNvPr id="549" name="Google Shape;549;p2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0" name="Google Shape;550;p2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58" name="Google Shape;558;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5"/>
        <p:cNvGrpSpPr/>
        <p:nvPr/>
      </p:nvGrpSpPr>
      <p:grpSpPr>
        <a:xfrm>
          <a:off x="0" y="0"/>
          <a:ext cx="0" cy="0"/>
          <a:chOff x="0" y="0"/>
          <a:chExt cx="0" cy="0"/>
        </a:xfrm>
      </p:grpSpPr>
      <p:sp>
        <p:nvSpPr>
          <p:cNvPr id="566" name="Google Shape;566;p2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67" name="Google Shape;567;p2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3"/>
        <p:cNvGrpSpPr/>
        <p:nvPr/>
      </p:nvGrpSpPr>
      <p:grpSpPr>
        <a:xfrm>
          <a:off x="0" y="0"/>
          <a:ext cx="0" cy="0"/>
          <a:chOff x="0" y="0"/>
          <a:chExt cx="0" cy="0"/>
        </a:xfrm>
      </p:grpSpPr>
      <p:sp>
        <p:nvSpPr>
          <p:cNvPr id="574" name="Google Shape;574;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75" name="Google Shape;575;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83" name="Google Shape;583;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3: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83" name="Google Shape;38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9"/>
        <p:cNvGrpSpPr/>
        <p:nvPr/>
      </p:nvGrpSpPr>
      <p:grpSpPr>
        <a:xfrm>
          <a:off x="0" y="0"/>
          <a:ext cx="0" cy="0"/>
          <a:chOff x="0" y="0"/>
          <a:chExt cx="0" cy="0"/>
        </a:xfrm>
      </p:grpSpPr>
      <p:sp>
        <p:nvSpPr>
          <p:cNvPr id="590" name="Google Shape;590;p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1" name="Google Shape;591;p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599" name="Google Shape;599;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5"/>
        <p:cNvGrpSpPr/>
        <p:nvPr/>
      </p:nvGrpSpPr>
      <p:grpSpPr>
        <a:xfrm>
          <a:off x="0" y="0"/>
          <a:ext cx="0" cy="0"/>
          <a:chOff x="0" y="0"/>
          <a:chExt cx="0" cy="0"/>
        </a:xfrm>
      </p:grpSpPr>
      <p:sp>
        <p:nvSpPr>
          <p:cNvPr id="606" name="Google Shape;606;p3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07" name="Google Shape;607;p3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p3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15" name="Google Shape;615;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23" name="Google Shape;623;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31" name="Google Shape;631;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36: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39" name="Google Shape;639;p3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3"/>
        <p:cNvGrpSpPr/>
        <p:nvPr/>
      </p:nvGrpSpPr>
      <p:grpSpPr>
        <a:xfrm>
          <a:off x="0" y="0"/>
          <a:ext cx="0" cy="0"/>
          <a:chOff x="0" y="0"/>
          <a:chExt cx="0" cy="0"/>
        </a:xfrm>
      </p:grpSpPr>
      <p:sp>
        <p:nvSpPr>
          <p:cNvPr id="644" name="Google Shape;644;p37: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45" name="Google Shape;645;p3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9"/>
        <p:cNvGrpSpPr/>
        <p:nvPr/>
      </p:nvGrpSpPr>
      <p:grpSpPr>
        <a:xfrm>
          <a:off x="0" y="0"/>
          <a:ext cx="0" cy="0"/>
          <a:chOff x="0" y="0"/>
          <a:chExt cx="0" cy="0"/>
        </a:xfrm>
      </p:grpSpPr>
      <p:sp>
        <p:nvSpPr>
          <p:cNvPr id="650" name="Google Shape;650;p38: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51" name="Google Shape;651;p3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5"/>
        <p:cNvGrpSpPr/>
        <p:nvPr/>
      </p:nvGrpSpPr>
      <p:grpSpPr>
        <a:xfrm>
          <a:off x="0" y="0"/>
          <a:ext cx="0" cy="0"/>
          <a:chOff x="0" y="0"/>
          <a:chExt cx="0" cy="0"/>
        </a:xfrm>
      </p:grpSpPr>
      <p:sp>
        <p:nvSpPr>
          <p:cNvPr id="656" name="Google Shape;656;p39: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57" name="Google Shape;657;p39: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9" name="Google Shape;389;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1"/>
        <p:cNvGrpSpPr/>
        <p:nvPr/>
      </p:nvGrpSpPr>
      <p:grpSpPr>
        <a:xfrm>
          <a:off x="0" y="0"/>
          <a:ext cx="0" cy="0"/>
          <a:chOff x="0" y="0"/>
          <a:chExt cx="0" cy="0"/>
        </a:xfrm>
      </p:grpSpPr>
      <p:sp>
        <p:nvSpPr>
          <p:cNvPr id="662" name="Google Shape;662;p40: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63" name="Google Shape;663;p40: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41: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69" name="Google Shape;669;p4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3"/>
        <p:cNvGrpSpPr/>
        <p:nvPr/>
      </p:nvGrpSpPr>
      <p:grpSpPr>
        <a:xfrm>
          <a:off x="0" y="0"/>
          <a:ext cx="0" cy="0"/>
          <a:chOff x="0" y="0"/>
          <a:chExt cx="0" cy="0"/>
        </a:xfrm>
      </p:grpSpPr>
      <p:sp>
        <p:nvSpPr>
          <p:cNvPr id="674" name="Google Shape;674;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75" name="Google Shape;675;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9"/>
        <p:cNvGrpSpPr/>
        <p:nvPr/>
      </p:nvGrpSpPr>
      <p:grpSpPr>
        <a:xfrm>
          <a:off x="0" y="0"/>
          <a:ext cx="0" cy="0"/>
          <a:chOff x="0" y="0"/>
          <a:chExt cx="0" cy="0"/>
        </a:xfrm>
      </p:grpSpPr>
      <p:sp>
        <p:nvSpPr>
          <p:cNvPr id="680" name="Google Shape;680;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1" name="Google Shape;681;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5"/>
        <p:cNvGrpSpPr/>
        <p:nvPr/>
      </p:nvGrpSpPr>
      <p:grpSpPr>
        <a:xfrm>
          <a:off x="0" y="0"/>
          <a:ext cx="0" cy="0"/>
          <a:chOff x="0" y="0"/>
          <a:chExt cx="0" cy="0"/>
        </a:xfrm>
      </p:grpSpPr>
      <p:sp>
        <p:nvSpPr>
          <p:cNvPr id="686" name="Google Shape;686;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7" name="Google Shape;687;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1"/>
        <p:cNvGrpSpPr/>
        <p:nvPr/>
      </p:nvGrpSpPr>
      <p:grpSpPr>
        <a:xfrm>
          <a:off x="0" y="0"/>
          <a:ext cx="0" cy="0"/>
          <a:chOff x="0" y="0"/>
          <a:chExt cx="0" cy="0"/>
        </a:xfrm>
      </p:grpSpPr>
      <p:sp>
        <p:nvSpPr>
          <p:cNvPr id="692" name="Google Shape;692;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3" name="Google Shape;693;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7"/>
        <p:cNvGrpSpPr/>
        <p:nvPr/>
      </p:nvGrpSpPr>
      <p:grpSpPr>
        <a:xfrm>
          <a:off x="0" y="0"/>
          <a:ext cx="0" cy="0"/>
          <a:chOff x="0" y="0"/>
          <a:chExt cx="0" cy="0"/>
        </a:xfrm>
      </p:grpSpPr>
      <p:sp>
        <p:nvSpPr>
          <p:cNvPr id="698" name="Google Shape;698;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99" name="Google Shape;699;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3"/>
        <p:cNvGrpSpPr/>
        <p:nvPr/>
      </p:nvGrpSpPr>
      <p:grpSpPr>
        <a:xfrm>
          <a:off x="0" y="0"/>
          <a:ext cx="0" cy="0"/>
          <a:chOff x="0" y="0"/>
          <a:chExt cx="0" cy="0"/>
        </a:xfrm>
      </p:grpSpPr>
      <p:sp>
        <p:nvSpPr>
          <p:cNvPr id="704" name="Google Shape;704;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05" name="Google Shape;705;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9"/>
        <p:cNvGrpSpPr/>
        <p:nvPr/>
      </p:nvGrpSpPr>
      <p:grpSpPr>
        <a:xfrm>
          <a:off x="0" y="0"/>
          <a:ext cx="0" cy="0"/>
          <a:chOff x="0" y="0"/>
          <a:chExt cx="0" cy="0"/>
        </a:xfrm>
      </p:grpSpPr>
      <p:sp>
        <p:nvSpPr>
          <p:cNvPr id="710" name="Google Shape;710;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1" name="Google Shape;711;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5"/>
        <p:cNvGrpSpPr/>
        <p:nvPr/>
      </p:nvGrpSpPr>
      <p:grpSpPr>
        <a:xfrm>
          <a:off x="0" y="0"/>
          <a:ext cx="0" cy="0"/>
          <a:chOff x="0" y="0"/>
          <a:chExt cx="0" cy="0"/>
        </a:xfrm>
      </p:grpSpPr>
      <p:sp>
        <p:nvSpPr>
          <p:cNvPr id="716" name="Google Shape;716;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17" name="Google Shape;717;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3"/>
        <p:cNvGrpSpPr/>
        <p:nvPr/>
      </p:nvGrpSpPr>
      <p:grpSpPr>
        <a:xfrm>
          <a:off x="0" y="0"/>
          <a:ext cx="0" cy="0"/>
          <a:chOff x="0" y="0"/>
          <a:chExt cx="0" cy="0"/>
        </a:xfrm>
      </p:grpSpPr>
      <p:sp>
        <p:nvSpPr>
          <p:cNvPr id="394" name="Google Shape;394;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95" name="Google Shape;395;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1"/>
        <p:cNvGrpSpPr/>
        <p:nvPr/>
      </p:nvGrpSpPr>
      <p:grpSpPr>
        <a:xfrm>
          <a:off x="0" y="0"/>
          <a:ext cx="0" cy="0"/>
          <a:chOff x="0" y="0"/>
          <a:chExt cx="0" cy="0"/>
        </a:xfrm>
      </p:grpSpPr>
      <p:sp>
        <p:nvSpPr>
          <p:cNvPr id="722" name="Google Shape;722;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3" name="Google Shape;723;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7"/>
        <p:cNvGrpSpPr/>
        <p:nvPr/>
      </p:nvGrpSpPr>
      <p:grpSpPr>
        <a:xfrm>
          <a:off x="0" y="0"/>
          <a:ext cx="0" cy="0"/>
          <a:chOff x="0" y="0"/>
          <a:chExt cx="0" cy="0"/>
        </a:xfrm>
      </p:grpSpPr>
      <p:sp>
        <p:nvSpPr>
          <p:cNvPr id="728" name="Google Shape;728;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729" name="Google Shape;729;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Google Shape;400;p6:notes"/>
          <p:cNvSpPr>
            <a:spLocks noGrp="1" noRot="1" noChangeAspect="1"/>
          </p:cNvSpPr>
          <p:nvPr>
            <p:ph type="sldImg" idx="2"/>
          </p:nvPr>
        </p:nvSpPr>
        <p:spPr>
          <a:xfrm>
            <a:off x="1144588" y="695325"/>
            <a:ext cx="4568825" cy="3427413"/>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401" name="Google Shape;40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07" name="Google Shape;407;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0"/>
        <p:cNvGrpSpPr/>
        <p:nvPr/>
      </p:nvGrpSpPr>
      <p:grpSpPr>
        <a:xfrm>
          <a:off x="0" y="0"/>
          <a:ext cx="0" cy="0"/>
          <a:chOff x="0" y="0"/>
          <a:chExt cx="0" cy="0"/>
        </a:xfrm>
      </p:grpSpPr>
      <p:sp>
        <p:nvSpPr>
          <p:cNvPr id="421" name="Google Shape;421;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2" name="Google Shape;422;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8.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9.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0.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15"/>
        <p:cNvGrpSpPr/>
        <p:nvPr/>
      </p:nvGrpSpPr>
      <p:grpSpPr>
        <a:xfrm>
          <a:off x="0" y="0"/>
          <a:ext cx="0" cy="0"/>
          <a:chOff x="0" y="0"/>
          <a:chExt cx="0" cy="0"/>
        </a:xfrm>
      </p:grpSpPr>
      <p:sp>
        <p:nvSpPr>
          <p:cNvPr id="16" name="Google Shape;16;p53"/>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125"/>
        <p:cNvGrpSpPr/>
        <p:nvPr/>
      </p:nvGrpSpPr>
      <p:grpSpPr>
        <a:xfrm>
          <a:off x="0" y="0"/>
          <a:ext cx="0" cy="0"/>
          <a:chOff x="0" y="0"/>
          <a:chExt cx="0" cy="0"/>
        </a:xfrm>
      </p:grpSpPr>
      <p:sp>
        <p:nvSpPr>
          <p:cNvPr id="126" name="Google Shape;126;p7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7" name="Google Shape;127;p74"/>
          <p:cNvSpPr txBox="1">
            <a:spLocks noGrp="1"/>
          </p:cNvSpPr>
          <p:nvPr>
            <p:ph type="body" idx="1"/>
          </p:nvPr>
        </p:nvSpPr>
        <p:spPr>
          <a:xfrm>
            <a:off x="685800" y="1981200"/>
            <a:ext cx="3808413" cy="4113213"/>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2800"/>
            </a:lvl1pPr>
            <a:lvl2pPr marL="914400" lvl="1" indent="-228600" algn="l">
              <a:spcBef>
                <a:spcPts val="700"/>
              </a:spcBef>
              <a:spcAft>
                <a:spcPts val="0"/>
              </a:spcAft>
              <a:buSzPts val="1400"/>
              <a:buNone/>
              <a:defRPr sz="2400"/>
            </a:lvl2pPr>
            <a:lvl3pPr marL="1371600" lvl="2" indent="-228600" algn="l">
              <a:spcBef>
                <a:spcPts val="600"/>
              </a:spcBef>
              <a:spcAft>
                <a:spcPts val="0"/>
              </a:spcAft>
              <a:buSzPts val="1400"/>
              <a:buNone/>
              <a:defRPr sz="2000"/>
            </a:lvl3pPr>
            <a:lvl4pPr marL="1828800" lvl="3" indent="-228600" algn="l">
              <a:spcBef>
                <a:spcPts val="500"/>
              </a:spcBef>
              <a:spcAft>
                <a:spcPts val="0"/>
              </a:spcAft>
              <a:buSzPts val="1400"/>
              <a:buNone/>
              <a:defRPr sz="1800"/>
            </a:lvl4pPr>
            <a:lvl5pPr marL="2286000" lvl="4" indent="-228600" algn="l">
              <a:spcBef>
                <a:spcPts val="500"/>
              </a:spcBef>
              <a:spcAft>
                <a:spcPts val="0"/>
              </a:spcAft>
              <a:buSzPts val="1400"/>
              <a:buNone/>
              <a:defRPr sz="1800"/>
            </a:lvl5pPr>
            <a:lvl6pPr marL="2743200" lvl="5" indent="-228600" algn="l">
              <a:spcBef>
                <a:spcPts val="500"/>
              </a:spcBef>
              <a:spcAft>
                <a:spcPts val="0"/>
              </a:spcAft>
              <a:buSzPts val="1400"/>
              <a:buNone/>
              <a:defRPr sz="1800"/>
            </a:lvl6pPr>
            <a:lvl7pPr marL="3200400" lvl="6" indent="-228600" algn="l">
              <a:spcBef>
                <a:spcPts val="500"/>
              </a:spcBef>
              <a:spcAft>
                <a:spcPts val="0"/>
              </a:spcAft>
              <a:buSzPts val="1400"/>
              <a:buNone/>
              <a:defRPr sz="1800"/>
            </a:lvl7pPr>
            <a:lvl8pPr marL="3657600" lvl="7" indent="-228600" algn="l">
              <a:spcBef>
                <a:spcPts val="500"/>
              </a:spcBef>
              <a:spcAft>
                <a:spcPts val="0"/>
              </a:spcAft>
              <a:buSzPts val="1400"/>
              <a:buNone/>
              <a:defRPr sz="1800"/>
            </a:lvl8pPr>
            <a:lvl9pPr marL="4114800" lvl="8" indent="-228600" algn="l">
              <a:spcBef>
                <a:spcPts val="500"/>
              </a:spcBef>
              <a:spcAft>
                <a:spcPts val="0"/>
              </a:spcAft>
              <a:buSzPts val="1400"/>
              <a:buNone/>
              <a:defRPr sz="1800"/>
            </a:lvl9pPr>
          </a:lstStyle>
          <a:p>
            <a:endParaRPr/>
          </a:p>
        </p:txBody>
      </p:sp>
      <p:sp>
        <p:nvSpPr>
          <p:cNvPr id="128" name="Google Shape;128;p74"/>
          <p:cNvSpPr txBox="1">
            <a:spLocks noGrp="1"/>
          </p:cNvSpPr>
          <p:nvPr>
            <p:ph type="body" idx="2"/>
          </p:nvPr>
        </p:nvSpPr>
        <p:spPr>
          <a:xfrm>
            <a:off x="4646613" y="1981200"/>
            <a:ext cx="3810000" cy="4113213"/>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2800"/>
            </a:lvl1pPr>
            <a:lvl2pPr marL="914400" lvl="1" indent="-228600" algn="l">
              <a:spcBef>
                <a:spcPts val="700"/>
              </a:spcBef>
              <a:spcAft>
                <a:spcPts val="0"/>
              </a:spcAft>
              <a:buSzPts val="1400"/>
              <a:buNone/>
              <a:defRPr sz="2400"/>
            </a:lvl2pPr>
            <a:lvl3pPr marL="1371600" lvl="2" indent="-228600" algn="l">
              <a:spcBef>
                <a:spcPts val="600"/>
              </a:spcBef>
              <a:spcAft>
                <a:spcPts val="0"/>
              </a:spcAft>
              <a:buSzPts val="1400"/>
              <a:buNone/>
              <a:defRPr sz="2000"/>
            </a:lvl3pPr>
            <a:lvl4pPr marL="1828800" lvl="3" indent="-228600" algn="l">
              <a:spcBef>
                <a:spcPts val="500"/>
              </a:spcBef>
              <a:spcAft>
                <a:spcPts val="0"/>
              </a:spcAft>
              <a:buSzPts val="1400"/>
              <a:buNone/>
              <a:defRPr sz="1800"/>
            </a:lvl4pPr>
            <a:lvl5pPr marL="2286000" lvl="4" indent="-228600" algn="l">
              <a:spcBef>
                <a:spcPts val="500"/>
              </a:spcBef>
              <a:spcAft>
                <a:spcPts val="0"/>
              </a:spcAft>
              <a:buSzPts val="1400"/>
              <a:buNone/>
              <a:defRPr sz="1800"/>
            </a:lvl5pPr>
            <a:lvl6pPr marL="2743200" lvl="5" indent="-228600" algn="l">
              <a:spcBef>
                <a:spcPts val="500"/>
              </a:spcBef>
              <a:spcAft>
                <a:spcPts val="0"/>
              </a:spcAft>
              <a:buSzPts val="1400"/>
              <a:buNone/>
              <a:defRPr sz="1800"/>
            </a:lvl6pPr>
            <a:lvl7pPr marL="3200400" lvl="6" indent="-228600" algn="l">
              <a:spcBef>
                <a:spcPts val="500"/>
              </a:spcBef>
              <a:spcAft>
                <a:spcPts val="0"/>
              </a:spcAft>
              <a:buSzPts val="1400"/>
              <a:buNone/>
              <a:defRPr sz="1800"/>
            </a:lvl7pPr>
            <a:lvl8pPr marL="3657600" lvl="7" indent="-228600" algn="l">
              <a:spcBef>
                <a:spcPts val="500"/>
              </a:spcBef>
              <a:spcAft>
                <a:spcPts val="0"/>
              </a:spcAft>
              <a:buSzPts val="1400"/>
              <a:buNone/>
              <a:defRPr sz="1800"/>
            </a:lvl8pPr>
            <a:lvl9pPr marL="4114800" lvl="8" indent="-228600" algn="l">
              <a:spcBef>
                <a:spcPts val="500"/>
              </a:spcBef>
              <a:spcAft>
                <a:spcPts val="0"/>
              </a:spcAft>
              <a:buSzPts val="1400"/>
              <a:buNone/>
              <a:defRPr sz="1800"/>
            </a:lvl9pPr>
          </a:lstStyle>
          <a:p>
            <a:endParaRPr/>
          </a:p>
        </p:txBody>
      </p:sp>
      <p:sp>
        <p:nvSpPr>
          <p:cNvPr id="129" name="Google Shape;129;p74"/>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136"/>
        <p:cNvGrpSpPr/>
        <p:nvPr/>
      </p:nvGrpSpPr>
      <p:grpSpPr>
        <a:xfrm>
          <a:off x="0" y="0"/>
          <a:ext cx="0" cy="0"/>
          <a:chOff x="0" y="0"/>
          <a:chExt cx="0" cy="0"/>
        </a:xfrm>
      </p:grpSpPr>
      <p:sp>
        <p:nvSpPr>
          <p:cNvPr id="137" name="Google Shape;137;p76"/>
          <p:cNvSpPr txBox="1">
            <a:spLocks noGrp="1"/>
          </p:cNvSpPr>
          <p:nvPr>
            <p:ph type="title"/>
          </p:nvPr>
        </p:nvSpPr>
        <p:spPr>
          <a:xfrm>
            <a:off x="457200" y="274638"/>
            <a:ext cx="8229600" cy="1143000"/>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8" name="Google Shape;138;p76"/>
          <p:cNvSpPr txBox="1">
            <a:spLocks noGrp="1"/>
          </p:cNvSpPr>
          <p:nvPr>
            <p:ph type="body" idx="1"/>
          </p:nvPr>
        </p:nvSpPr>
        <p:spPr>
          <a:xfrm>
            <a:off x="457200" y="1535113"/>
            <a:ext cx="4040188" cy="639762"/>
          </a:xfrm>
          <a:prstGeom prst="rect">
            <a:avLst/>
          </a:prstGeom>
          <a:noFill/>
          <a:ln>
            <a:noFill/>
          </a:ln>
        </p:spPr>
        <p:txBody>
          <a:bodyPr spcFirstLastPara="1" wrap="square" lIns="90000" tIns="46800" rIns="90000" bIns="46800" anchor="b" anchorCtr="0">
            <a:noAutofit/>
          </a:bodyPr>
          <a:lstStyle>
            <a:lvl1pPr marL="457200" lvl="0" indent="-228600" algn="l">
              <a:spcBef>
                <a:spcPts val="800"/>
              </a:spcBef>
              <a:spcAft>
                <a:spcPts val="0"/>
              </a:spcAft>
              <a:buSzPts val="2400"/>
              <a:buNone/>
              <a:defRPr sz="2400" b="1"/>
            </a:lvl1pPr>
            <a:lvl2pPr marL="914400" lvl="1" indent="-228600" algn="l">
              <a:spcBef>
                <a:spcPts val="700"/>
              </a:spcBef>
              <a:spcAft>
                <a:spcPts val="0"/>
              </a:spcAft>
              <a:buSzPts val="2000"/>
              <a:buNone/>
              <a:defRPr sz="2000" b="1"/>
            </a:lvl2pPr>
            <a:lvl3pPr marL="1371600" lvl="2" indent="-228600" algn="l">
              <a:spcBef>
                <a:spcPts val="600"/>
              </a:spcBef>
              <a:spcAft>
                <a:spcPts val="0"/>
              </a:spcAft>
              <a:buSzPts val="1800"/>
              <a:buNone/>
              <a:defRPr sz="1800" b="1"/>
            </a:lvl3pPr>
            <a:lvl4pPr marL="1828800" lvl="3" indent="-228600" algn="l">
              <a:spcBef>
                <a:spcPts val="500"/>
              </a:spcBef>
              <a:spcAft>
                <a:spcPts val="0"/>
              </a:spcAft>
              <a:buSzPts val="1600"/>
              <a:buNone/>
              <a:defRPr sz="1600" b="1"/>
            </a:lvl4pPr>
            <a:lvl5pPr marL="2286000" lvl="4" indent="-228600" algn="l">
              <a:spcBef>
                <a:spcPts val="500"/>
              </a:spcBef>
              <a:spcAft>
                <a:spcPts val="0"/>
              </a:spcAft>
              <a:buSzPts val="1600"/>
              <a:buNone/>
              <a:defRPr sz="1600" b="1"/>
            </a:lvl5pPr>
            <a:lvl6pPr marL="2743200" lvl="5" indent="-228600" algn="l">
              <a:spcBef>
                <a:spcPts val="500"/>
              </a:spcBef>
              <a:spcAft>
                <a:spcPts val="0"/>
              </a:spcAft>
              <a:buSzPts val="1600"/>
              <a:buNone/>
              <a:defRPr sz="1600" b="1"/>
            </a:lvl6pPr>
            <a:lvl7pPr marL="3200400" lvl="6" indent="-228600" algn="l">
              <a:spcBef>
                <a:spcPts val="500"/>
              </a:spcBef>
              <a:spcAft>
                <a:spcPts val="0"/>
              </a:spcAft>
              <a:buSzPts val="1600"/>
              <a:buNone/>
              <a:defRPr sz="1600" b="1"/>
            </a:lvl7pPr>
            <a:lvl8pPr marL="3657600" lvl="7" indent="-228600" algn="l">
              <a:spcBef>
                <a:spcPts val="500"/>
              </a:spcBef>
              <a:spcAft>
                <a:spcPts val="0"/>
              </a:spcAft>
              <a:buSzPts val="1600"/>
              <a:buNone/>
              <a:defRPr sz="1600" b="1"/>
            </a:lvl8pPr>
            <a:lvl9pPr marL="4114800" lvl="8" indent="-228600" algn="l">
              <a:spcBef>
                <a:spcPts val="500"/>
              </a:spcBef>
              <a:spcAft>
                <a:spcPts val="0"/>
              </a:spcAft>
              <a:buSzPts val="1600"/>
              <a:buNone/>
              <a:defRPr sz="1600" b="1"/>
            </a:lvl9pPr>
          </a:lstStyle>
          <a:p>
            <a:endParaRPr/>
          </a:p>
        </p:txBody>
      </p:sp>
      <p:sp>
        <p:nvSpPr>
          <p:cNvPr id="139" name="Google Shape;139;p76"/>
          <p:cNvSpPr txBox="1">
            <a:spLocks noGrp="1"/>
          </p:cNvSpPr>
          <p:nvPr>
            <p:ph type="body" idx="2"/>
          </p:nvPr>
        </p:nvSpPr>
        <p:spPr>
          <a:xfrm>
            <a:off x="457200" y="2174875"/>
            <a:ext cx="4040188" cy="3951288"/>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2400"/>
            </a:lvl1pPr>
            <a:lvl2pPr marL="914400" lvl="1" indent="-228600" algn="l">
              <a:spcBef>
                <a:spcPts val="700"/>
              </a:spcBef>
              <a:spcAft>
                <a:spcPts val="0"/>
              </a:spcAft>
              <a:buSzPts val="1400"/>
              <a:buNone/>
              <a:defRPr sz="2000"/>
            </a:lvl2pPr>
            <a:lvl3pPr marL="1371600" lvl="2" indent="-228600" algn="l">
              <a:spcBef>
                <a:spcPts val="600"/>
              </a:spcBef>
              <a:spcAft>
                <a:spcPts val="0"/>
              </a:spcAft>
              <a:buSzPts val="1400"/>
              <a:buNone/>
              <a:defRPr sz="1800"/>
            </a:lvl3pPr>
            <a:lvl4pPr marL="1828800" lvl="3" indent="-228600" algn="l">
              <a:spcBef>
                <a:spcPts val="500"/>
              </a:spcBef>
              <a:spcAft>
                <a:spcPts val="0"/>
              </a:spcAft>
              <a:buSzPts val="1400"/>
              <a:buNone/>
              <a:defRPr sz="1600"/>
            </a:lvl4pPr>
            <a:lvl5pPr marL="2286000" lvl="4" indent="-228600" algn="l">
              <a:spcBef>
                <a:spcPts val="500"/>
              </a:spcBef>
              <a:spcAft>
                <a:spcPts val="0"/>
              </a:spcAft>
              <a:buSzPts val="1400"/>
              <a:buNone/>
              <a:defRPr sz="1600"/>
            </a:lvl5pPr>
            <a:lvl6pPr marL="2743200" lvl="5" indent="-228600" algn="l">
              <a:spcBef>
                <a:spcPts val="500"/>
              </a:spcBef>
              <a:spcAft>
                <a:spcPts val="0"/>
              </a:spcAft>
              <a:buSzPts val="1400"/>
              <a:buNone/>
              <a:defRPr sz="1600"/>
            </a:lvl6pPr>
            <a:lvl7pPr marL="3200400" lvl="6" indent="-228600" algn="l">
              <a:spcBef>
                <a:spcPts val="500"/>
              </a:spcBef>
              <a:spcAft>
                <a:spcPts val="0"/>
              </a:spcAft>
              <a:buSzPts val="1400"/>
              <a:buNone/>
              <a:defRPr sz="1600"/>
            </a:lvl7pPr>
            <a:lvl8pPr marL="3657600" lvl="7" indent="-228600" algn="l">
              <a:spcBef>
                <a:spcPts val="500"/>
              </a:spcBef>
              <a:spcAft>
                <a:spcPts val="0"/>
              </a:spcAft>
              <a:buSzPts val="1400"/>
              <a:buNone/>
              <a:defRPr sz="1600"/>
            </a:lvl8pPr>
            <a:lvl9pPr marL="4114800" lvl="8" indent="-228600" algn="l">
              <a:spcBef>
                <a:spcPts val="500"/>
              </a:spcBef>
              <a:spcAft>
                <a:spcPts val="0"/>
              </a:spcAft>
              <a:buSzPts val="1400"/>
              <a:buNone/>
              <a:defRPr sz="1600"/>
            </a:lvl9pPr>
          </a:lstStyle>
          <a:p>
            <a:endParaRPr/>
          </a:p>
        </p:txBody>
      </p:sp>
      <p:sp>
        <p:nvSpPr>
          <p:cNvPr id="140" name="Google Shape;140;p76"/>
          <p:cNvSpPr txBox="1">
            <a:spLocks noGrp="1"/>
          </p:cNvSpPr>
          <p:nvPr>
            <p:ph type="body" idx="3"/>
          </p:nvPr>
        </p:nvSpPr>
        <p:spPr>
          <a:xfrm>
            <a:off x="4645025" y="1535113"/>
            <a:ext cx="4041775" cy="639762"/>
          </a:xfrm>
          <a:prstGeom prst="rect">
            <a:avLst/>
          </a:prstGeom>
          <a:noFill/>
          <a:ln>
            <a:noFill/>
          </a:ln>
        </p:spPr>
        <p:txBody>
          <a:bodyPr spcFirstLastPara="1" wrap="square" lIns="90000" tIns="46800" rIns="90000" bIns="46800" anchor="b" anchorCtr="0">
            <a:noAutofit/>
          </a:bodyPr>
          <a:lstStyle>
            <a:lvl1pPr marL="457200" lvl="0" indent="-228600" algn="l">
              <a:spcBef>
                <a:spcPts val="800"/>
              </a:spcBef>
              <a:spcAft>
                <a:spcPts val="0"/>
              </a:spcAft>
              <a:buSzPts val="2400"/>
              <a:buNone/>
              <a:defRPr sz="2400" b="1"/>
            </a:lvl1pPr>
            <a:lvl2pPr marL="914400" lvl="1" indent="-228600" algn="l">
              <a:spcBef>
                <a:spcPts val="700"/>
              </a:spcBef>
              <a:spcAft>
                <a:spcPts val="0"/>
              </a:spcAft>
              <a:buSzPts val="2000"/>
              <a:buNone/>
              <a:defRPr sz="2000" b="1"/>
            </a:lvl2pPr>
            <a:lvl3pPr marL="1371600" lvl="2" indent="-228600" algn="l">
              <a:spcBef>
                <a:spcPts val="600"/>
              </a:spcBef>
              <a:spcAft>
                <a:spcPts val="0"/>
              </a:spcAft>
              <a:buSzPts val="1800"/>
              <a:buNone/>
              <a:defRPr sz="1800" b="1"/>
            </a:lvl3pPr>
            <a:lvl4pPr marL="1828800" lvl="3" indent="-228600" algn="l">
              <a:spcBef>
                <a:spcPts val="500"/>
              </a:spcBef>
              <a:spcAft>
                <a:spcPts val="0"/>
              </a:spcAft>
              <a:buSzPts val="1600"/>
              <a:buNone/>
              <a:defRPr sz="1600" b="1"/>
            </a:lvl4pPr>
            <a:lvl5pPr marL="2286000" lvl="4" indent="-228600" algn="l">
              <a:spcBef>
                <a:spcPts val="500"/>
              </a:spcBef>
              <a:spcAft>
                <a:spcPts val="0"/>
              </a:spcAft>
              <a:buSzPts val="1600"/>
              <a:buNone/>
              <a:defRPr sz="1600" b="1"/>
            </a:lvl5pPr>
            <a:lvl6pPr marL="2743200" lvl="5" indent="-228600" algn="l">
              <a:spcBef>
                <a:spcPts val="500"/>
              </a:spcBef>
              <a:spcAft>
                <a:spcPts val="0"/>
              </a:spcAft>
              <a:buSzPts val="1600"/>
              <a:buNone/>
              <a:defRPr sz="1600" b="1"/>
            </a:lvl6pPr>
            <a:lvl7pPr marL="3200400" lvl="6" indent="-228600" algn="l">
              <a:spcBef>
                <a:spcPts val="500"/>
              </a:spcBef>
              <a:spcAft>
                <a:spcPts val="0"/>
              </a:spcAft>
              <a:buSzPts val="1600"/>
              <a:buNone/>
              <a:defRPr sz="1600" b="1"/>
            </a:lvl7pPr>
            <a:lvl8pPr marL="3657600" lvl="7" indent="-228600" algn="l">
              <a:spcBef>
                <a:spcPts val="500"/>
              </a:spcBef>
              <a:spcAft>
                <a:spcPts val="0"/>
              </a:spcAft>
              <a:buSzPts val="1600"/>
              <a:buNone/>
              <a:defRPr sz="1600" b="1"/>
            </a:lvl8pPr>
            <a:lvl9pPr marL="4114800" lvl="8" indent="-228600" algn="l">
              <a:spcBef>
                <a:spcPts val="500"/>
              </a:spcBef>
              <a:spcAft>
                <a:spcPts val="0"/>
              </a:spcAft>
              <a:buSzPts val="1600"/>
              <a:buNone/>
              <a:defRPr sz="1600" b="1"/>
            </a:lvl9pPr>
          </a:lstStyle>
          <a:p>
            <a:endParaRPr/>
          </a:p>
        </p:txBody>
      </p:sp>
      <p:sp>
        <p:nvSpPr>
          <p:cNvPr id="141" name="Google Shape;141;p76"/>
          <p:cNvSpPr txBox="1">
            <a:spLocks noGrp="1"/>
          </p:cNvSpPr>
          <p:nvPr>
            <p:ph type="body" idx="4"/>
          </p:nvPr>
        </p:nvSpPr>
        <p:spPr>
          <a:xfrm>
            <a:off x="4645025" y="2174875"/>
            <a:ext cx="4041775" cy="3951288"/>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2400"/>
            </a:lvl1pPr>
            <a:lvl2pPr marL="914400" lvl="1" indent="-228600" algn="l">
              <a:spcBef>
                <a:spcPts val="700"/>
              </a:spcBef>
              <a:spcAft>
                <a:spcPts val="0"/>
              </a:spcAft>
              <a:buSzPts val="1400"/>
              <a:buNone/>
              <a:defRPr sz="2000"/>
            </a:lvl2pPr>
            <a:lvl3pPr marL="1371600" lvl="2" indent="-228600" algn="l">
              <a:spcBef>
                <a:spcPts val="600"/>
              </a:spcBef>
              <a:spcAft>
                <a:spcPts val="0"/>
              </a:spcAft>
              <a:buSzPts val="1400"/>
              <a:buNone/>
              <a:defRPr sz="1800"/>
            </a:lvl3pPr>
            <a:lvl4pPr marL="1828800" lvl="3" indent="-228600" algn="l">
              <a:spcBef>
                <a:spcPts val="500"/>
              </a:spcBef>
              <a:spcAft>
                <a:spcPts val="0"/>
              </a:spcAft>
              <a:buSzPts val="1400"/>
              <a:buNone/>
              <a:defRPr sz="1600"/>
            </a:lvl4pPr>
            <a:lvl5pPr marL="2286000" lvl="4" indent="-228600" algn="l">
              <a:spcBef>
                <a:spcPts val="500"/>
              </a:spcBef>
              <a:spcAft>
                <a:spcPts val="0"/>
              </a:spcAft>
              <a:buSzPts val="1400"/>
              <a:buNone/>
              <a:defRPr sz="1600"/>
            </a:lvl5pPr>
            <a:lvl6pPr marL="2743200" lvl="5" indent="-228600" algn="l">
              <a:spcBef>
                <a:spcPts val="500"/>
              </a:spcBef>
              <a:spcAft>
                <a:spcPts val="0"/>
              </a:spcAft>
              <a:buSzPts val="1400"/>
              <a:buNone/>
              <a:defRPr sz="1600"/>
            </a:lvl6pPr>
            <a:lvl7pPr marL="3200400" lvl="6" indent="-228600" algn="l">
              <a:spcBef>
                <a:spcPts val="500"/>
              </a:spcBef>
              <a:spcAft>
                <a:spcPts val="0"/>
              </a:spcAft>
              <a:buSzPts val="1400"/>
              <a:buNone/>
              <a:defRPr sz="1600"/>
            </a:lvl7pPr>
            <a:lvl8pPr marL="3657600" lvl="7" indent="-228600" algn="l">
              <a:spcBef>
                <a:spcPts val="500"/>
              </a:spcBef>
              <a:spcAft>
                <a:spcPts val="0"/>
              </a:spcAft>
              <a:buSzPts val="1400"/>
              <a:buNone/>
              <a:defRPr sz="1600"/>
            </a:lvl8pPr>
            <a:lvl9pPr marL="4114800" lvl="8" indent="-228600" algn="l">
              <a:spcBef>
                <a:spcPts val="500"/>
              </a:spcBef>
              <a:spcAft>
                <a:spcPts val="0"/>
              </a:spcAft>
              <a:buSzPts val="1400"/>
              <a:buNone/>
              <a:defRPr sz="1600"/>
            </a:lvl9pPr>
          </a:lstStyle>
          <a:p>
            <a:endParaRPr/>
          </a:p>
        </p:txBody>
      </p:sp>
      <p:sp>
        <p:nvSpPr>
          <p:cNvPr id="142" name="Google Shape;142;p76"/>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149"/>
        <p:cNvGrpSpPr/>
        <p:nvPr/>
      </p:nvGrpSpPr>
      <p:grpSpPr>
        <a:xfrm>
          <a:off x="0" y="0"/>
          <a:ext cx="0" cy="0"/>
          <a:chOff x="0" y="0"/>
          <a:chExt cx="0" cy="0"/>
        </a:xfrm>
      </p:grpSpPr>
      <p:sp>
        <p:nvSpPr>
          <p:cNvPr id="150" name="Google Shape;150;p78"/>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1" name="Google Shape;151;p78"/>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158"/>
        <p:cNvGrpSpPr/>
        <p:nvPr/>
      </p:nvGrpSpPr>
      <p:grpSpPr>
        <a:xfrm>
          <a:off x="0" y="0"/>
          <a:ext cx="0" cy="0"/>
          <a:chOff x="0" y="0"/>
          <a:chExt cx="0" cy="0"/>
        </a:xfrm>
      </p:grpSpPr>
      <p:sp>
        <p:nvSpPr>
          <p:cNvPr id="159" name="Google Shape;159;p80"/>
          <p:cNvSpPr txBox="1">
            <a:spLocks noGrp="1"/>
          </p:cNvSpPr>
          <p:nvPr>
            <p:ph type="title"/>
          </p:nvPr>
        </p:nvSpPr>
        <p:spPr>
          <a:xfrm>
            <a:off x="457200" y="273050"/>
            <a:ext cx="3008313" cy="1162050"/>
          </a:xfrm>
          <a:prstGeom prst="rect">
            <a:avLst/>
          </a:prstGeom>
          <a:noFill/>
          <a:ln>
            <a:noFill/>
          </a:ln>
        </p:spPr>
        <p:txBody>
          <a:bodyPr spcFirstLastPara="1" wrap="square" lIns="90000" tIns="46800" rIns="90000" bIns="468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60" name="Google Shape;160;p80"/>
          <p:cNvSpPr txBox="1">
            <a:spLocks noGrp="1"/>
          </p:cNvSpPr>
          <p:nvPr>
            <p:ph type="body" idx="1"/>
          </p:nvPr>
        </p:nvSpPr>
        <p:spPr>
          <a:xfrm>
            <a:off x="3575050" y="273050"/>
            <a:ext cx="5111750" cy="5853113"/>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3200"/>
            </a:lvl1pPr>
            <a:lvl2pPr marL="914400" lvl="1" indent="-228600" algn="l">
              <a:spcBef>
                <a:spcPts val="700"/>
              </a:spcBef>
              <a:spcAft>
                <a:spcPts val="0"/>
              </a:spcAft>
              <a:buSzPts val="1400"/>
              <a:buNone/>
              <a:defRPr sz="2800"/>
            </a:lvl2pPr>
            <a:lvl3pPr marL="1371600" lvl="2" indent="-228600" algn="l">
              <a:spcBef>
                <a:spcPts val="600"/>
              </a:spcBef>
              <a:spcAft>
                <a:spcPts val="0"/>
              </a:spcAft>
              <a:buSzPts val="1400"/>
              <a:buNone/>
              <a:defRPr sz="2400"/>
            </a:lvl3pPr>
            <a:lvl4pPr marL="1828800" lvl="3" indent="-228600" algn="l">
              <a:spcBef>
                <a:spcPts val="500"/>
              </a:spcBef>
              <a:spcAft>
                <a:spcPts val="0"/>
              </a:spcAft>
              <a:buSzPts val="1400"/>
              <a:buNone/>
              <a:defRPr sz="2000"/>
            </a:lvl4pPr>
            <a:lvl5pPr marL="2286000" lvl="4" indent="-228600" algn="l">
              <a:spcBef>
                <a:spcPts val="500"/>
              </a:spcBef>
              <a:spcAft>
                <a:spcPts val="0"/>
              </a:spcAft>
              <a:buSzPts val="1400"/>
              <a:buNone/>
              <a:defRPr sz="2000"/>
            </a:lvl5pPr>
            <a:lvl6pPr marL="2743200" lvl="5" indent="-228600" algn="l">
              <a:spcBef>
                <a:spcPts val="500"/>
              </a:spcBef>
              <a:spcAft>
                <a:spcPts val="0"/>
              </a:spcAft>
              <a:buSzPts val="1400"/>
              <a:buNone/>
              <a:defRPr sz="2000"/>
            </a:lvl6pPr>
            <a:lvl7pPr marL="3200400" lvl="6" indent="-228600" algn="l">
              <a:spcBef>
                <a:spcPts val="500"/>
              </a:spcBef>
              <a:spcAft>
                <a:spcPts val="0"/>
              </a:spcAft>
              <a:buSzPts val="1400"/>
              <a:buNone/>
              <a:defRPr sz="2000"/>
            </a:lvl7pPr>
            <a:lvl8pPr marL="3657600" lvl="7" indent="-228600" algn="l">
              <a:spcBef>
                <a:spcPts val="500"/>
              </a:spcBef>
              <a:spcAft>
                <a:spcPts val="0"/>
              </a:spcAft>
              <a:buSzPts val="1400"/>
              <a:buNone/>
              <a:defRPr sz="2000"/>
            </a:lvl8pPr>
            <a:lvl9pPr marL="4114800" lvl="8" indent="-228600" algn="l">
              <a:spcBef>
                <a:spcPts val="500"/>
              </a:spcBef>
              <a:spcAft>
                <a:spcPts val="0"/>
              </a:spcAft>
              <a:buSzPts val="1400"/>
              <a:buNone/>
              <a:defRPr sz="2000"/>
            </a:lvl9pPr>
          </a:lstStyle>
          <a:p>
            <a:endParaRPr/>
          </a:p>
        </p:txBody>
      </p:sp>
      <p:sp>
        <p:nvSpPr>
          <p:cNvPr id="161" name="Google Shape;161;p80"/>
          <p:cNvSpPr txBox="1">
            <a:spLocks noGrp="1"/>
          </p:cNvSpPr>
          <p:nvPr>
            <p:ph type="body" idx="2"/>
          </p:nvPr>
        </p:nvSpPr>
        <p:spPr>
          <a:xfrm>
            <a:off x="457200" y="1435100"/>
            <a:ext cx="3008313" cy="4691063"/>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1400"/>
            </a:lvl1pPr>
            <a:lvl2pPr marL="914400" lvl="1" indent="-228600" algn="l">
              <a:spcBef>
                <a:spcPts val="700"/>
              </a:spcBef>
              <a:spcAft>
                <a:spcPts val="0"/>
              </a:spcAft>
              <a:buSzPts val="1200"/>
              <a:buNone/>
              <a:defRPr sz="1200"/>
            </a:lvl2pPr>
            <a:lvl3pPr marL="1371600" lvl="2" indent="-228600" algn="l">
              <a:spcBef>
                <a:spcPts val="600"/>
              </a:spcBef>
              <a:spcAft>
                <a:spcPts val="0"/>
              </a:spcAft>
              <a:buSzPts val="1000"/>
              <a:buNone/>
              <a:defRPr sz="1000"/>
            </a:lvl3pPr>
            <a:lvl4pPr marL="1828800" lvl="3" indent="-228600" algn="l">
              <a:spcBef>
                <a:spcPts val="500"/>
              </a:spcBef>
              <a:spcAft>
                <a:spcPts val="0"/>
              </a:spcAft>
              <a:buSzPts val="900"/>
              <a:buNone/>
              <a:defRPr sz="900"/>
            </a:lvl4pPr>
            <a:lvl5pPr marL="2286000" lvl="4" indent="-228600" algn="l">
              <a:spcBef>
                <a:spcPts val="500"/>
              </a:spcBef>
              <a:spcAft>
                <a:spcPts val="0"/>
              </a:spcAft>
              <a:buSzPts val="900"/>
              <a:buNone/>
              <a:defRPr sz="900"/>
            </a:lvl5pPr>
            <a:lvl6pPr marL="2743200" lvl="5" indent="-228600" algn="l">
              <a:spcBef>
                <a:spcPts val="500"/>
              </a:spcBef>
              <a:spcAft>
                <a:spcPts val="0"/>
              </a:spcAft>
              <a:buSzPts val="900"/>
              <a:buNone/>
              <a:defRPr sz="900"/>
            </a:lvl6pPr>
            <a:lvl7pPr marL="3200400" lvl="6" indent="-228600" algn="l">
              <a:spcBef>
                <a:spcPts val="500"/>
              </a:spcBef>
              <a:spcAft>
                <a:spcPts val="0"/>
              </a:spcAft>
              <a:buSzPts val="900"/>
              <a:buNone/>
              <a:defRPr sz="900"/>
            </a:lvl7pPr>
            <a:lvl8pPr marL="3657600" lvl="7" indent="-228600" algn="l">
              <a:spcBef>
                <a:spcPts val="500"/>
              </a:spcBef>
              <a:spcAft>
                <a:spcPts val="0"/>
              </a:spcAft>
              <a:buSzPts val="900"/>
              <a:buNone/>
              <a:defRPr sz="900"/>
            </a:lvl8pPr>
            <a:lvl9pPr marL="4114800" lvl="8" indent="-228600" algn="l">
              <a:spcBef>
                <a:spcPts val="500"/>
              </a:spcBef>
              <a:spcAft>
                <a:spcPts val="0"/>
              </a:spcAft>
              <a:buSzPts val="900"/>
              <a:buNone/>
              <a:defRPr sz="900"/>
            </a:lvl9pPr>
          </a:lstStyle>
          <a:p>
            <a:endParaRPr/>
          </a:p>
        </p:txBody>
      </p:sp>
      <p:sp>
        <p:nvSpPr>
          <p:cNvPr id="162" name="Google Shape;162;p80"/>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169"/>
        <p:cNvGrpSpPr/>
        <p:nvPr/>
      </p:nvGrpSpPr>
      <p:grpSpPr>
        <a:xfrm>
          <a:off x="0" y="0"/>
          <a:ext cx="0" cy="0"/>
          <a:chOff x="0" y="0"/>
          <a:chExt cx="0" cy="0"/>
        </a:xfrm>
      </p:grpSpPr>
      <p:sp>
        <p:nvSpPr>
          <p:cNvPr id="170" name="Google Shape;170;p82"/>
          <p:cNvSpPr txBox="1">
            <a:spLocks noGrp="1"/>
          </p:cNvSpPr>
          <p:nvPr>
            <p:ph type="title"/>
          </p:nvPr>
        </p:nvSpPr>
        <p:spPr>
          <a:xfrm>
            <a:off x="1792288" y="4800600"/>
            <a:ext cx="5486400" cy="566738"/>
          </a:xfrm>
          <a:prstGeom prst="rect">
            <a:avLst/>
          </a:prstGeom>
          <a:noFill/>
          <a:ln>
            <a:noFill/>
          </a:ln>
        </p:spPr>
        <p:txBody>
          <a:bodyPr spcFirstLastPara="1" wrap="square" lIns="90000" tIns="46800" rIns="90000" bIns="468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1" name="Google Shape;171;p82"/>
          <p:cNvSpPr>
            <a:spLocks noGrp="1"/>
          </p:cNvSpPr>
          <p:nvPr>
            <p:ph type="pic" idx="2"/>
          </p:nvPr>
        </p:nvSpPr>
        <p:spPr>
          <a:xfrm>
            <a:off x="1792288" y="612775"/>
            <a:ext cx="5486400" cy="4114800"/>
          </a:xfrm>
          <a:prstGeom prst="rect">
            <a:avLst/>
          </a:prstGeom>
          <a:noFill/>
          <a:ln>
            <a:noFill/>
          </a:ln>
        </p:spPr>
        <p:txBody>
          <a:bodyPr spcFirstLastPara="1" wrap="square" lIns="90000" tIns="46800" rIns="90000" bIns="46800" anchor="t" anchorCtr="0">
            <a:noAutofit/>
          </a:bodyPr>
          <a:lstStyle>
            <a:lvl1pPr marR="0" lvl="0" algn="l" rtl="0">
              <a:spcBef>
                <a:spcPts val="800"/>
              </a:spcBef>
              <a:spcAft>
                <a:spcPts val="0"/>
              </a:spcAft>
              <a:buClr>
                <a:srgbClr val="000000"/>
              </a:buClr>
              <a:buSzPts val="3200"/>
              <a:buFont typeface="Times New Roman"/>
              <a:buNone/>
              <a:defRPr sz="3200" b="0" i="0" u="none" strike="noStrike" cap="none">
                <a:solidFill>
                  <a:srgbClr val="000000"/>
                </a:solidFill>
                <a:latin typeface="Times New Roman"/>
                <a:ea typeface="Times New Roman"/>
                <a:cs typeface="Times New Roman"/>
                <a:sym typeface="Times New Roman"/>
              </a:defRPr>
            </a:lvl1pPr>
            <a:lvl2pPr marR="0" lvl="1" algn="l" rtl="0">
              <a:spcBef>
                <a:spcPts val="700"/>
              </a:spcBef>
              <a:spcAft>
                <a:spcPts val="0"/>
              </a:spcAft>
              <a:buClr>
                <a:srgbClr val="000000"/>
              </a:buClr>
              <a:buSzPts val="2800"/>
              <a:buFont typeface="Times New Roman"/>
              <a:buNone/>
              <a:defRPr sz="2800" b="0" i="0" u="none" strike="noStrike" cap="none">
                <a:solidFill>
                  <a:srgbClr val="000000"/>
                </a:solidFill>
                <a:latin typeface="Times New Roman"/>
                <a:ea typeface="Times New Roman"/>
                <a:cs typeface="Times New Roman"/>
                <a:sym typeface="Times New Roman"/>
              </a:defRPr>
            </a:lvl2pPr>
            <a:lvl3pPr marR="0" lvl="2" algn="l" rtl="0">
              <a:spcBef>
                <a:spcPts val="600"/>
              </a:spcBef>
              <a:spcAft>
                <a:spcPts val="0"/>
              </a:spcAft>
              <a:buClr>
                <a:srgbClr val="000000"/>
              </a:buClr>
              <a:buSzPts val="2400"/>
              <a:buFont typeface="Times New Roman"/>
              <a:buNone/>
              <a:defRPr sz="2400" b="0" i="0" u="none" strike="noStrike" cap="none">
                <a:solidFill>
                  <a:srgbClr val="000000"/>
                </a:solidFill>
                <a:latin typeface="Times New Roman"/>
                <a:ea typeface="Times New Roman"/>
                <a:cs typeface="Times New Roman"/>
                <a:sym typeface="Times New Roman"/>
              </a:defRPr>
            </a:lvl3pPr>
            <a:lvl4pPr marR="0" lvl="3"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4pPr>
            <a:lvl5pPr marR="0" lvl="4"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5pPr>
            <a:lvl6pPr marR="0" lvl="5"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6pPr>
            <a:lvl7pPr marR="0" lvl="6"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7pPr>
            <a:lvl8pPr marR="0" lvl="7"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8pPr>
            <a:lvl9pPr marR="0" lvl="8" algn="l"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72" name="Google Shape;172;p82"/>
          <p:cNvSpPr txBox="1">
            <a:spLocks noGrp="1"/>
          </p:cNvSpPr>
          <p:nvPr>
            <p:ph type="body" idx="1"/>
          </p:nvPr>
        </p:nvSpPr>
        <p:spPr>
          <a:xfrm>
            <a:off x="1792288" y="5367338"/>
            <a:ext cx="5486400" cy="804862"/>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sz="1400"/>
            </a:lvl1pPr>
            <a:lvl2pPr marL="914400" lvl="1" indent="-228600" algn="l">
              <a:spcBef>
                <a:spcPts val="700"/>
              </a:spcBef>
              <a:spcAft>
                <a:spcPts val="0"/>
              </a:spcAft>
              <a:buSzPts val="1200"/>
              <a:buNone/>
              <a:defRPr sz="1200"/>
            </a:lvl2pPr>
            <a:lvl3pPr marL="1371600" lvl="2" indent="-228600" algn="l">
              <a:spcBef>
                <a:spcPts val="600"/>
              </a:spcBef>
              <a:spcAft>
                <a:spcPts val="0"/>
              </a:spcAft>
              <a:buSzPts val="1000"/>
              <a:buNone/>
              <a:defRPr sz="1000"/>
            </a:lvl3pPr>
            <a:lvl4pPr marL="1828800" lvl="3" indent="-228600" algn="l">
              <a:spcBef>
                <a:spcPts val="500"/>
              </a:spcBef>
              <a:spcAft>
                <a:spcPts val="0"/>
              </a:spcAft>
              <a:buSzPts val="900"/>
              <a:buNone/>
              <a:defRPr sz="900"/>
            </a:lvl4pPr>
            <a:lvl5pPr marL="2286000" lvl="4" indent="-228600" algn="l">
              <a:spcBef>
                <a:spcPts val="500"/>
              </a:spcBef>
              <a:spcAft>
                <a:spcPts val="0"/>
              </a:spcAft>
              <a:buSzPts val="900"/>
              <a:buNone/>
              <a:defRPr sz="900"/>
            </a:lvl5pPr>
            <a:lvl6pPr marL="2743200" lvl="5" indent="-228600" algn="l">
              <a:spcBef>
                <a:spcPts val="500"/>
              </a:spcBef>
              <a:spcAft>
                <a:spcPts val="0"/>
              </a:spcAft>
              <a:buSzPts val="900"/>
              <a:buNone/>
              <a:defRPr sz="900"/>
            </a:lvl6pPr>
            <a:lvl7pPr marL="3200400" lvl="6" indent="-228600" algn="l">
              <a:spcBef>
                <a:spcPts val="500"/>
              </a:spcBef>
              <a:spcAft>
                <a:spcPts val="0"/>
              </a:spcAft>
              <a:buSzPts val="900"/>
              <a:buNone/>
              <a:defRPr sz="900"/>
            </a:lvl7pPr>
            <a:lvl8pPr marL="3657600" lvl="7" indent="-228600" algn="l">
              <a:spcBef>
                <a:spcPts val="500"/>
              </a:spcBef>
              <a:spcAft>
                <a:spcPts val="0"/>
              </a:spcAft>
              <a:buSzPts val="900"/>
              <a:buNone/>
              <a:defRPr sz="900"/>
            </a:lvl8pPr>
            <a:lvl9pPr marL="4114800" lvl="8" indent="-228600" algn="l">
              <a:spcBef>
                <a:spcPts val="500"/>
              </a:spcBef>
              <a:spcAft>
                <a:spcPts val="0"/>
              </a:spcAft>
              <a:buSzPts val="900"/>
              <a:buNone/>
              <a:defRPr sz="900"/>
            </a:lvl9pPr>
          </a:lstStyle>
          <a:p>
            <a:endParaRPr/>
          </a:p>
        </p:txBody>
      </p:sp>
      <p:sp>
        <p:nvSpPr>
          <p:cNvPr id="173" name="Google Shape;173;p82"/>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180"/>
        <p:cNvGrpSpPr/>
        <p:nvPr/>
      </p:nvGrpSpPr>
      <p:grpSpPr>
        <a:xfrm>
          <a:off x="0" y="0"/>
          <a:ext cx="0" cy="0"/>
          <a:chOff x="0" y="0"/>
          <a:chExt cx="0" cy="0"/>
        </a:xfrm>
      </p:grpSpPr>
      <p:sp>
        <p:nvSpPr>
          <p:cNvPr id="181" name="Google Shape;181;p8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82" name="Google Shape;182;p84"/>
          <p:cNvSpPr txBox="1">
            <a:spLocks noGrp="1"/>
          </p:cNvSpPr>
          <p:nvPr>
            <p:ph type="body" idx="1"/>
          </p:nvPr>
        </p:nvSpPr>
        <p:spPr>
          <a:xfrm rot="5400000">
            <a:off x="2514600" y="152400"/>
            <a:ext cx="4113212" cy="7770812"/>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a:lvl1pPr>
            <a:lvl2pPr marL="914400" lvl="1" indent="-228600" algn="l">
              <a:spcBef>
                <a:spcPts val="700"/>
              </a:spcBef>
              <a:spcAft>
                <a:spcPts val="0"/>
              </a:spcAft>
              <a:buSzPts val="1400"/>
              <a:buNone/>
              <a:defRPr/>
            </a:lvl2pPr>
            <a:lvl3pPr marL="1371600" lvl="2" indent="-228600" algn="l">
              <a:spcBef>
                <a:spcPts val="600"/>
              </a:spcBef>
              <a:spcAft>
                <a:spcPts val="0"/>
              </a:spcAft>
              <a:buSzPts val="1400"/>
              <a:buNone/>
              <a:defRPr/>
            </a:lvl3pPr>
            <a:lvl4pPr marL="1828800" lvl="3" indent="-228600" algn="l">
              <a:spcBef>
                <a:spcPts val="500"/>
              </a:spcBef>
              <a:spcAft>
                <a:spcPts val="0"/>
              </a:spcAft>
              <a:buSzPts val="1400"/>
              <a:buNone/>
              <a:defRPr/>
            </a:lvl4pPr>
            <a:lvl5pPr marL="2286000" lvl="4" indent="-228600" algn="l">
              <a:spcBef>
                <a:spcPts val="500"/>
              </a:spcBef>
              <a:spcAft>
                <a:spcPts val="0"/>
              </a:spcAft>
              <a:buSzPts val="1400"/>
              <a:buNone/>
              <a:defRPr/>
            </a:lvl5pPr>
            <a:lvl6pPr marL="2743200" lvl="5" indent="-228600" algn="l">
              <a:spcBef>
                <a:spcPts val="500"/>
              </a:spcBef>
              <a:spcAft>
                <a:spcPts val="0"/>
              </a:spcAft>
              <a:buSzPts val="1400"/>
              <a:buNone/>
              <a:defRPr/>
            </a:lvl6pPr>
            <a:lvl7pPr marL="3200400" lvl="6" indent="-228600" algn="l">
              <a:spcBef>
                <a:spcPts val="500"/>
              </a:spcBef>
              <a:spcAft>
                <a:spcPts val="0"/>
              </a:spcAft>
              <a:buSzPts val="1400"/>
              <a:buNone/>
              <a:defRPr/>
            </a:lvl7pPr>
            <a:lvl8pPr marL="3657600" lvl="7" indent="-228600" algn="l">
              <a:spcBef>
                <a:spcPts val="500"/>
              </a:spcBef>
              <a:spcAft>
                <a:spcPts val="0"/>
              </a:spcAft>
              <a:buSzPts val="1400"/>
              <a:buNone/>
              <a:defRPr/>
            </a:lvl8pPr>
            <a:lvl9pPr marL="4114800" lvl="8" indent="-228600" algn="l">
              <a:spcBef>
                <a:spcPts val="500"/>
              </a:spcBef>
              <a:spcAft>
                <a:spcPts val="0"/>
              </a:spcAft>
              <a:buSzPts val="1400"/>
              <a:buNone/>
              <a:defRPr/>
            </a:lvl9pPr>
          </a:lstStyle>
          <a:p>
            <a:endParaRPr/>
          </a:p>
        </p:txBody>
      </p:sp>
      <p:sp>
        <p:nvSpPr>
          <p:cNvPr id="183" name="Google Shape;183;p84"/>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190"/>
        <p:cNvGrpSpPr/>
        <p:nvPr/>
      </p:nvGrpSpPr>
      <p:grpSpPr>
        <a:xfrm>
          <a:off x="0" y="0"/>
          <a:ext cx="0" cy="0"/>
          <a:chOff x="0" y="0"/>
          <a:chExt cx="0" cy="0"/>
        </a:xfrm>
      </p:grpSpPr>
      <p:sp>
        <p:nvSpPr>
          <p:cNvPr id="191" name="Google Shape;191;p86"/>
          <p:cNvSpPr txBox="1">
            <a:spLocks noGrp="1"/>
          </p:cNvSpPr>
          <p:nvPr>
            <p:ph type="title"/>
          </p:nvPr>
        </p:nvSpPr>
        <p:spPr>
          <a:xfrm rot="5400000">
            <a:off x="4743450" y="2381250"/>
            <a:ext cx="5484813" cy="1941513"/>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2" name="Google Shape;192;p86"/>
          <p:cNvSpPr txBox="1">
            <a:spLocks noGrp="1"/>
          </p:cNvSpPr>
          <p:nvPr>
            <p:ph type="body" idx="1"/>
          </p:nvPr>
        </p:nvSpPr>
        <p:spPr>
          <a:xfrm rot="5400000">
            <a:off x="781843" y="513557"/>
            <a:ext cx="5484813" cy="5676900"/>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a:lvl1pPr>
            <a:lvl2pPr marL="914400" lvl="1" indent="-228600" algn="l">
              <a:spcBef>
                <a:spcPts val="700"/>
              </a:spcBef>
              <a:spcAft>
                <a:spcPts val="0"/>
              </a:spcAft>
              <a:buSzPts val="1400"/>
              <a:buNone/>
              <a:defRPr/>
            </a:lvl2pPr>
            <a:lvl3pPr marL="1371600" lvl="2" indent="-228600" algn="l">
              <a:spcBef>
                <a:spcPts val="600"/>
              </a:spcBef>
              <a:spcAft>
                <a:spcPts val="0"/>
              </a:spcAft>
              <a:buSzPts val="1400"/>
              <a:buNone/>
              <a:defRPr/>
            </a:lvl3pPr>
            <a:lvl4pPr marL="1828800" lvl="3" indent="-228600" algn="l">
              <a:spcBef>
                <a:spcPts val="500"/>
              </a:spcBef>
              <a:spcAft>
                <a:spcPts val="0"/>
              </a:spcAft>
              <a:buSzPts val="1400"/>
              <a:buNone/>
              <a:defRPr/>
            </a:lvl4pPr>
            <a:lvl5pPr marL="2286000" lvl="4" indent="-228600" algn="l">
              <a:spcBef>
                <a:spcPts val="500"/>
              </a:spcBef>
              <a:spcAft>
                <a:spcPts val="0"/>
              </a:spcAft>
              <a:buSzPts val="1400"/>
              <a:buNone/>
              <a:defRPr/>
            </a:lvl5pPr>
            <a:lvl6pPr marL="2743200" lvl="5" indent="-228600" algn="l">
              <a:spcBef>
                <a:spcPts val="500"/>
              </a:spcBef>
              <a:spcAft>
                <a:spcPts val="0"/>
              </a:spcAft>
              <a:buSzPts val="1400"/>
              <a:buNone/>
              <a:defRPr/>
            </a:lvl6pPr>
            <a:lvl7pPr marL="3200400" lvl="6" indent="-228600" algn="l">
              <a:spcBef>
                <a:spcPts val="500"/>
              </a:spcBef>
              <a:spcAft>
                <a:spcPts val="0"/>
              </a:spcAft>
              <a:buSzPts val="1400"/>
              <a:buNone/>
              <a:defRPr/>
            </a:lvl7pPr>
            <a:lvl8pPr marL="3657600" lvl="7" indent="-228600" algn="l">
              <a:spcBef>
                <a:spcPts val="500"/>
              </a:spcBef>
              <a:spcAft>
                <a:spcPts val="0"/>
              </a:spcAft>
              <a:buSzPts val="1400"/>
              <a:buNone/>
              <a:defRPr/>
            </a:lvl8pPr>
            <a:lvl9pPr marL="4114800" lvl="8" indent="-228600" algn="l">
              <a:spcBef>
                <a:spcPts val="500"/>
              </a:spcBef>
              <a:spcAft>
                <a:spcPts val="0"/>
              </a:spcAft>
              <a:buSzPts val="1400"/>
              <a:buNone/>
              <a:defRPr/>
            </a:lvl9pPr>
          </a:lstStyle>
          <a:p>
            <a:endParaRPr/>
          </a:p>
        </p:txBody>
      </p:sp>
      <p:sp>
        <p:nvSpPr>
          <p:cNvPr id="193" name="Google Shape;193;p86"/>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200"/>
        <p:cNvGrpSpPr/>
        <p:nvPr/>
      </p:nvGrpSpPr>
      <p:grpSpPr>
        <a:xfrm>
          <a:off x="0" y="0"/>
          <a:ext cx="0" cy="0"/>
          <a:chOff x="0" y="0"/>
          <a:chExt cx="0" cy="0"/>
        </a:xfrm>
      </p:grpSpPr>
      <p:sp>
        <p:nvSpPr>
          <p:cNvPr id="201" name="Google Shape;201;p8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02" name="Google Shape;202;p8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203" name="Google Shape;203;p8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4" name="Google Shape;204;p8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5" name="Google Shape;205;p8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12"/>
        <p:cNvGrpSpPr/>
        <p:nvPr/>
      </p:nvGrpSpPr>
      <p:grpSpPr>
        <a:xfrm>
          <a:off x="0" y="0"/>
          <a:ext cx="0" cy="0"/>
          <a:chOff x="0" y="0"/>
          <a:chExt cx="0" cy="0"/>
        </a:xfrm>
      </p:grpSpPr>
      <p:sp>
        <p:nvSpPr>
          <p:cNvPr id="213" name="Google Shape;213;p9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4" name="Google Shape;214;p9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215" name="Google Shape;215;p9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6" name="Google Shape;216;p9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7" name="Google Shape;217;p9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224"/>
        <p:cNvGrpSpPr/>
        <p:nvPr/>
      </p:nvGrpSpPr>
      <p:grpSpPr>
        <a:xfrm>
          <a:off x="0" y="0"/>
          <a:ext cx="0" cy="0"/>
          <a:chOff x="0" y="0"/>
          <a:chExt cx="0" cy="0"/>
        </a:xfrm>
      </p:grpSpPr>
      <p:sp>
        <p:nvSpPr>
          <p:cNvPr id="225" name="Google Shape;225;p9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26" name="Google Shape;226;p9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27" name="Google Shape;227;p9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28" name="Google Shape;228;p9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9" name="Google Shape;229;p9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0" name="Google Shape;230;p9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3"/>
        <p:cNvGrpSpPr/>
        <p:nvPr/>
      </p:nvGrpSpPr>
      <p:grpSpPr>
        <a:xfrm>
          <a:off x="0" y="0"/>
          <a:ext cx="0" cy="0"/>
          <a:chOff x="0" y="0"/>
          <a:chExt cx="0" cy="0"/>
        </a:xfrm>
      </p:grpSpPr>
      <p:sp>
        <p:nvSpPr>
          <p:cNvPr id="24" name="Google Shape;24;p5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55"/>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a:lvl1pPr>
            <a:lvl2pPr marL="914400" lvl="1" indent="-228600" algn="l">
              <a:spcBef>
                <a:spcPts val="700"/>
              </a:spcBef>
              <a:spcAft>
                <a:spcPts val="0"/>
              </a:spcAft>
              <a:buSzPts val="1400"/>
              <a:buNone/>
              <a:defRPr/>
            </a:lvl2pPr>
            <a:lvl3pPr marL="1371600" lvl="2" indent="-228600" algn="l">
              <a:spcBef>
                <a:spcPts val="600"/>
              </a:spcBef>
              <a:spcAft>
                <a:spcPts val="0"/>
              </a:spcAft>
              <a:buSzPts val="1400"/>
              <a:buNone/>
              <a:defRPr/>
            </a:lvl3pPr>
            <a:lvl4pPr marL="1828800" lvl="3" indent="-228600" algn="l">
              <a:spcBef>
                <a:spcPts val="500"/>
              </a:spcBef>
              <a:spcAft>
                <a:spcPts val="0"/>
              </a:spcAft>
              <a:buSzPts val="1400"/>
              <a:buNone/>
              <a:defRPr/>
            </a:lvl4pPr>
            <a:lvl5pPr marL="2286000" lvl="4" indent="-228600" algn="l">
              <a:spcBef>
                <a:spcPts val="500"/>
              </a:spcBef>
              <a:spcAft>
                <a:spcPts val="0"/>
              </a:spcAft>
              <a:buSzPts val="1400"/>
              <a:buNone/>
              <a:defRPr/>
            </a:lvl5pPr>
            <a:lvl6pPr marL="2743200" lvl="5" indent="-228600" algn="l">
              <a:spcBef>
                <a:spcPts val="500"/>
              </a:spcBef>
              <a:spcAft>
                <a:spcPts val="0"/>
              </a:spcAft>
              <a:buSzPts val="1400"/>
              <a:buNone/>
              <a:defRPr/>
            </a:lvl6pPr>
            <a:lvl7pPr marL="3200400" lvl="6" indent="-228600" algn="l">
              <a:spcBef>
                <a:spcPts val="500"/>
              </a:spcBef>
              <a:spcAft>
                <a:spcPts val="0"/>
              </a:spcAft>
              <a:buSzPts val="1400"/>
              <a:buNone/>
              <a:defRPr/>
            </a:lvl7pPr>
            <a:lvl8pPr marL="3657600" lvl="7" indent="-228600" algn="l">
              <a:spcBef>
                <a:spcPts val="500"/>
              </a:spcBef>
              <a:spcAft>
                <a:spcPts val="0"/>
              </a:spcAft>
              <a:buSzPts val="1400"/>
              <a:buNone/>
              <a:defRPr/>
            </a:lvl8pPr>
            <a:lvl9pPr marL="4114800" lvl="8" indent="-228600" algn="l">
              <a:spcBef>
                <a:spcPts val="500"/>
              </a:spcBef>
              <a:spcAft>
                <a:spcPts val="0"/>
              </a:spcAft>
              <a:buSzPts val="1400"/>
              <a:buNone/>
              <a:defRPr/>
            </a:lvl9pPr>
          </a:lstStyle>
          <a:p>
            <a:endParaRPr/>
          </a:p>
        </p:txBody>
      </p:sp>
      <p:sp>
        <p:nvSpPr>
          <p:cNvPr id="26" name="Google Shape;26;p55"/>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237"/>
        <p:cNvGrpSpPr/>
        <p:nvPr/>
      </p:nvGrpSpPr>
      <p:grpSpPr>
        <a:xfrm>
          <a:off x="0" y="0"/>
          <a:ext cx="0" cy="0"/>
          <a:chOff x="0" y="0"/>
          <a:chExt cx="0" cy="0"/>
        </a:xfrm>
      </p:grpSpPr>
      <p:sp>
        <p:nvSpPr>
          <p:cNvPr id="238" name="Google Shape;238;p9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9" name="Google Shape;239;p9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40" name="Google Shape;240;p9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41" name="Google Shape;241;p9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242" name="Google Shape;242;p9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243" name="Google Shape;243;p9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4" name="Google Shape;244;p9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5" name="Google Shape;245;p9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252"/>
        <p:cNvGrpSpPr/>
        <p:nvPr/>
      </p:nvGrpSpPr>
      <p:grpSpPr>
        <a:xfrm>
          <a:off x="0" y="0"/>
          <a:ext cx="0" cy="0"/>
          <a:chOff x="0" y="0"/>
          <a:chExt cx="0" cy="0"/>
        </a:xfrm>
      </p:grpSpPr>
      <p:sp>
        <p:nvSpPr>
          <p:cNvPr id="253" name="Google Shape;253;p9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4" name="Google Shape;254;p9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5" name="Google Shape;255;p9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6" name="Google Shape;256;p9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263"/>
        <p:cNvGrpSpPr/>
        <p:nvPr/>
      </p:nvGrpSpPr>
      <p:grpSpPr>
        <a:xfrm>
          <a:off x="0" y="0"/>
          <a:ext cx="0" cy="0"/>
          <a:chOff x="0" y="0"/>
          <a:chExt cx="0" cy="0"/>
        </a:xfrm>
      </p:grpSpPr>
      <p:sp>
        <p:nvSpPr>
          <p:cNvPr id="264" name="Google Shape;264;p9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5" name="Google Shape;265;p9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6" name="Google Shape;266;p9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273"/>
        <p:cNvGrpSpPr/>
        <p:nvPr/>
      </p:nvGrpSpPr>
      <p:grpSpPr>
        <a:xfrm>
          <a:off x="0" y="0"/>
          <a:ext cx="0" cy="0"/>
          <a:chOff x="0" y="0"/>
          <a:chExt cx="0" cy="0"/>
        </a:xfrm>
      </p:grpSpPr>
      <p:sp>
        <p:nvSpPr>
          <p:cNvPr id="274" name="Google Shape;274;p100"/>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5" name="Google Shape;275;p100"/>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276" name="Google Shape;276;p100"/>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77" name="Google Shape;277;p10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8" name="Google Shape;278;p10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9" name="Google Shape;279;p10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286"/>
        <p:cNvGrpSpPr/>
        <p:nvPr/>
      </p:nvGrpSpPr>
      <p:grpSpPr>
        <a:xfrm>
          <a:off x="0" y="0"/>
          <a:ext cx="0" cy="0"/>
          <a:chOff x="0" y="0"/>
          <a:chExt cx="0" cy="0"/>
        </a:xfrm>
      </p:grpSpPr>
      <p:sp>
        <p:nvSpPr>
          <p:cNvPr id="287" name="Google Shape;287;p102"/>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88" name="Google Shape;288;p102"/>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289" name="Google Shape;289;p102"/>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290" name="Google Shape;290;p10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1" name="Google Shape;291;p10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2" name="Google Shape;292;p10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299"/>
        <p:cNvGrpSpPr/>
        <p:nvPr/>
      </p:nvGrpSpPr>
      <p:grpSpPr>
        <a:xfrm>
          <a:off x="0" y="0"/>
          <a:ext cx="0" cy="0"/>
          <a:chOff x="0" y="0"/>
          <a:chExt cx="0" cy="0"/>
        </a:xfrm>
      </p:grpSpPr>
      <p:sp>
        <p:nvSpPr>
          <p:cNvPr id="300" name="Google Shape;300;p10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01" name="Google Shape;301;p104"/>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02" name="Google Shape;302;p10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3" name="Google Shape;303;p10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4" name="Google Shape;304;p10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1_Titolo e testo verticale" type="vertTitleAndTx">
  <p:cSld name="VERTICAL_TITLE_AND_VERTICAL_TEXT">
    <p:spTree>
      <p:nvGrpSpPr>
        <p:cNvPr id="1" name="Shape 311"/>
        <p:cNvGrpSpPr/>
        <p:nvPr/>
      </p:nvGrpSpPr>
      <p:grpSpPr>
        <a:xfrm>
          <a:off x="0" y="0"/>
          <a:ext cx="0" cy="0"/>
          <a:chOff x="0" y="0"/>
          <a:chExt cx="0" cy="0"/>
        </a:xfrm>
      </p:grpSpPr>
      <p:sp>
        <p:nvSpPr>
          <p:cNvPr id="312" name="Google Shape;312;p106"/>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13" name="Google Shape;313;p106"/>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14" name="Google Shape;314;p10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5" name="Google Shape;315;p10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6" name="Google Shape;316;p10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323"/>
        <p:cNvGrpSpPr/>
        <p:nvPr/>
      </p:nvGrpSpPr>
      <p:grpSpPr>
        <a:xfrm>
          <a:off x="0" y="0"/>
          <a:ext cx="0" cy="0"/>
          <a:chOff x="0" y="0"/>
          <a:chExt cx="0" cy="0"/>
        </a:xfrm>
      </p:grpSpPr>
      <p:sp>
        <p:nvSpPr>
          <p:cNvPr id="324" name="Google Shape;324;p108"/>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5" name="Google Shape;325;p108"/>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326" name="Google Shape;326;p10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7" name="Google Shape;327;p10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8" name="Google Shape;328;p10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335"/>
        <p:cNvGrpSpPr/>
        <p:nvPr/>
      </p:nvGrpSpPr>
      <p:grpSpPr>
        <a:xfrm>
          <a:off x="0" y="0"/>
          <a:ext cx="0" cy="0"/>
          <a:chOff x="0" y="0"/>
          <a:chExt cx="0" cy="0"/>
        </a:xfrm>
      </p:grpSpPr>
      <p:sp>
        <p:nvSpPr>
          <p:cNvPr id="336" name="Google Shape;336;p110"/>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7" name="Google Shape;337;p110"/>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38" name="Google Shape;338;p1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9" name="Google Shape;339;p1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0" name="Google Shape;340;p1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47"/>
        <p:cNvGrpSpPr/>
        <p:nvPr/>
      </p:nvGrpSpPr>
      <p:grpSpPr>
        <a:xfrm>
          <a:off x="0" y="0"/>
          <a:ext cx="0" cy="0"/>
          <a:chOff x="0" y="0"/>
          <a:chExt cx="0" cy="0"/>
        </a:xfrm>
      </p:grpSpPr>
      <p:sp>
        <p:nvSpPr>
          <p:cNvPr id="348" name="Google Shape;348;p11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9" name="Google Shape;349;p112"/>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50" name="Google Shape;350;p112"/>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51" name="Google Shape;351;p1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2" name="Google Shape;352;p1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3" name="Google Shape;353;p1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33"/>
        <p:cNvGrpSpPr/>
        <p:nvPr/>
      </p:nvGrpSpPr>
      <p:grpSpPr>
        <a:xfrm>
          <a:off x="0" y="0"/>
          <a:ext cx="0" cy="0"/>
          <a:chOff x="0" y="0"/>
          <a:chExt cx="0" cy="0"/>
        </a:xfrm>
      </p:grpSpPr>
      <p:sp>
        <p:nvSpPr>
          <p:cNvPr id="34" name="Google Shape;34;p5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6" name="Google Shape;36;p5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5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5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360"/>
        <p:cNvGrpSpPr/>
        <p:nvPr/>
      </p:nvGrpSpPr>
      <p:grpSpPr>
        <a:xfrm>
          <a:off x="0" y="0"/>
          <a:ext cx="0" cy="0"/>
          <a:chOff x="0" y="0"/>
          <a:chExt cx="0" cy="0"/>
        </a:xfrm>
      </p:grpSpPr>
      <p:sp>
        <p:nvSpPr>
          <p:cNvPr id="361" name="Google Shape;361;p1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2" name="Google Shape;362;p11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63" name="Google Shape;363;p11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64" name="Google Shape;364;p11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65" name="Google Shape;365;p11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366" name="Google Shape;366;p11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7" name="Google Shape;367;p11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8" name="Google Shape;368;p11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45"/>
        <p:cNvGrpSpPr/>
        <p:nvPr/>
      </p:nvGrpSpPr>
      <p:grpSpPr>
        <a:xfrm>
          <a:off x="0" y="0"/>
          <a:ext cx="0" cy="0"/>
          <a:chOff x="0" y="0"/>
          <a:chExt cx="0" cy="0"/>
        </a:xfrm>
      </p:grpSpPr>
      <p:sp>
        <p:nvSpPr>
          <p:cNvPr id="46" name="Google Shape;46;p5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7" name="Google Shape;47;p5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48" name="Google Shape;48;p5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5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sz="1200">
                <a:solidFill>
                  <a:srgbClr val="898989"/>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5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7"/>
        <p:cNvGrpSpPr/>
        <p:nvPr/>
      </p:nvGrpSpPr>
      <p:grpSpPr>
        <a:xfrm>
          <a:off x="0" y="0"/>
          <a:ext cx="0" cy="0"/>
          <a:chOff x="0" y="0"/>
          <a:chExt cx="0" cy="0"/>
        </a:xfrm>
      </p:grpSpPr>
      <p:sp>
        <p:nvSpPr>
          <p:cNvPr id="58" name="Google Shape;58;p61"/>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65"/>
        <p:cNvGrpSpPr/>
        <p:nvPr/>
      </p:nvGrpSpPr>
      <p:grpSpPr>
        <a:xfrm>
          <a:off x="0" y="0"/>
          <a:ext cx="0" cy="0"/>
          <a:chOff x="0" y="0"/>
          <a:chExt cx="0" cy="0"/>
        </a:xfrm>
      </p:grpSpPr>
      <p:sp>
        <p:nvSpPr>
          <p:cNvPr id="66" name="Google Shape;66;p63"/>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63"/>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a:lvl1pPr>
            <a:lvl2pPr marL="914400" lvl="1" indent="-228600" algn="l">
              <a:spcBef>
                <a:spcPts val="700"/>
              </a:spcBef>
              <a:spcAft>
                <a:spcPts val="0"/>
              </a:spcAft>
              <a:buSzPts val="1400"/>
              <a:buNone/>
              <a:defRPr/>
            </a:lvl2pPr>
            <a:lvl3pPr marL="1371600" lvl="2" indent="-228600" algn="l">
              <a:spcBef>
                <a:spcPts val="600"/>
              </a:spcBef>
              <a:spcAft>
                <a:spcPts val="0"/>
              </a:spcAft>
              <a:buSzPts val="1400"/>
              <a:buNone/>
              <a:defRPr/>
            </a:lvl3pPr>
            <a:lvl4pPr marL="1828800" lvl="3" indent="-228600" algn="l">
              <a:spcBef>
                <a:spcPts val="500"/>
              </a:spcBef>
              <a:spcAft>
                <a:spcPts val="0"/>
              </a:spcAft>
              <a:buSzPts val="1400"/>
              <a:buNone/>
              <a:defRPr/>
            </a:lvl4pPr>
            <a:lvl5pPr marL="2286000" lvl="4" indent="-228600" algn="l">
              <a:spcBef>
                <a:spcPts val="500"/>
              </a:spcBef>
              <a:spcAft>
                <a:spcPts val="0"/>
              </a:spcAft>
              <a:buSzPts val="1400"/>
              <a:buNone/>
              <a:defRPr/>
            </a:lvl5pPr>
            <a:lvl6pPr marL="2743200" lvl="5" indent="-228600" algn="l">
              <a:spcBef>
                <a:spcPts val="500"/>
              </a:spcBef>
              <a:spcAft>
                <a:spcPts val="0"/>
              </a:spcAft>
              <a:buSzPts val="1400"/>
              <a:buNone/>
              <a:defRPr/>
            </a:lvl6pPr>
            <a:lvl7pPr marL="3200400" lvl="6" indent="-228600" algn="l">
              <a:spcBef>
                <a:spcPts val="500"/>
              </a:spcBef>
              <a:spcAft>
                <a:spcPts val="0"/>
              </a:spcAft>
              <a:buSzPts val="1400"/>
              <a:buNone/>
              <a:defRPr/>
            </a:lvl7pPr>
            <a:lvl8pPr marL="3657600" lvl="7" indent="-228600" algn="l">
              <a:spcBef>
                <a:spcPts val="500"/>
              </a:spcBef>
              <a:spcAft>
                <a:spcPts val="0"/>
              </a:spcAft>
              <a:buSzPts val="1400"/>
              <a:buNone/>
              <a:defRPr/>
            </a:lvl8pPr>
            <a:lvl9pPr marL="4114800" lvl="8" indent="-228600" algn="l">
              <a:spcBef>
                <a:spcPts val="500"/>
              </a:spcBef>
              <a:spcAft>
                <a:spcPts val="0"/>
              </a:spcAft>
              <a:buSzPts val="1400"/>
              <a:buNone/>
              <a:defRPr/>
            </a:lvl9pPr>
          </a:lstStyle>
          <a:p>
            <a:endParaRPr/>
          </a:p>
        </p:txBody>
      </p:sp>
      <p:sp>
        <p:nvSpPr>
          <p:cNvPr id="68" name="Google Shape;68;p63"/>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ext" type="tx">
  <p:cSld name="TITLE_AND_BODY">
    <p:spTree>
      <p:nvGrpSpPr>
        <p:cNvPr id="1" name="Shape 69"/>
        <p:cNvGrpSpPr/>
        <p:nvPr/>
      </p:nvGrpSpPr>
      <p:grpSpPr>
        <a:xfrm>
          <a:off x="0" y="0"/>
          <a:ext cx="0" cy="0"/>
          <a:chOff x="0" y="0"/>
          <a:chExt cx="0" cy="0"/>
        </a:xfrm>
      </p:grpSpPr>
      <p:sp>
        <p:nvSpPr>
          <p:cNvPr id="70" name="Google Shape;70;p6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1" name="Google Shape;71;p64"/>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lvl="0" indent="-228600" algn="l">
              <a:spcBef>
                <a:spcPts val="800"/>
              </a:spcBef>
              <a:spcAft>
                <a:spcPts val="0"/>
              </a:spcAft>
              <a:buSzPts val="1400"/>
              <a:buNone/>
              <a:defRPr/>
            </a:lvl1pPr>
            <a:lvl2pPr marL="914400" lvl="1" indent="-228600" algn="l">
              <a:spcBef>
                <a:spcPts val="700"/>
              </a:spcBef>
              <a:spcAft>
                <a:spcPts val="0"/>
              </a:spcAft>
              <a:buSzPts val="1400"/>
              <a:buNone/>
              <a:defRPr/>
            </a:lvl2pPr>
            <a:lvl3pPr marL="1371600" lvl="2" indent="-228600" algn="l">
              <a:spcBef>
                <a:spcPts val="600"/>
              </a:spcBef>
              <a:spcAft>
                <a:spcPts val="0"/>
              </a:spcAft>
              <a:buSzPts val="1400"/>
              <a:buNone/>
              <a:defRPr/>
            </a:lvl3pPr>
            <a:lvl4pPr marL="1828800" lvl="3" indent="-228600" algn="l">
              <a:spcBef>
                <a:spcPts val="500"/>
              </a:spcBef>
              <a:spcAft>
                <a:spcPts val="0"/>
              </a:spcAft>
              <a:buSzPts val="1400"/>
              <a:buNone/>
              <a:defRPr/>
            </a:lvl4pPr>
            <a:lvl5pPr marL="2286000" lvl="4" indent="-228600" algn="l">
              <a:spcBef>
                <a:spcPts val="500"/>
              </a:spcBef>
              <a:spcAft>
                <a:spcPts val="0"/>
              </a:spcAft>
              <a:buSzPts val="1400"/>
              <a:buNone/>
              <a:defRPr/>
            </a:lvl5pPr>
            <a:lvl6pPr marL="2743200" lvl="5" indent="-228600" algn="l">
              <a:spcBef>
                <a:spcPts val="500"/>
              </a:spcBef>
              <a:spcAft>
                <a:spcPts val="0"/>
              </a:spcAft>
              <a:buSzPts val="1400"/>
              <a:buNone/>
              <a:defRPr/>
            </a:lvl6pPr>
            <a:lvl7pPr marL="3200400" lvl="6" indent="-228600" algn="l">
              <a:spcBef>
                <a:spcPts val="500"/>
              </a:spcBef>
              <a:spcAft>
                <a:spcPts val="0"/>
              </a:spcAft>
              <a:buSzPts val="1400"/>
              <a:buNone/>
              <a:defRPr/>
            </a:lvl7pPr>
            <a:lvl8pPr marL="3657600" lvl="7" indent="-228600" algn="l">
              <a:spcBef>
                <a:spcPts val="500"/>
              </a:spcBef>
              <a:spcAft>
                <a:spcPts val="0"/>
              </a:spcAft>
              <a:buSzPts val="1400"/>
              <a:buNone/>
              <a:defRPr/>
            </a:lvl8pPr>
            <a:lvl9pPr marL="4114800" lvl="8" indent="-228600" algn="l">
              <a:spcBef>
                <a:spcPts val="500"/>
              </a:spcBef>
              <a:spcAft>
                <a:spcPts val="0"/>
              </a:spcAft>
              <a:buSzPts val="1400"/>
              <a:buNone/>
              <a:defRPr/>
            </a:lvl9pPr>
          </a:lstStyle>
          <a:p>
            <a:endParaRPr/>
          </a:p>
        </p:txBody>
      </p:sp>
      <p:sp>
        <p:nvSpPr>
          <p:cNvPr id="72" name="Google Shape;72;p64"/>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3" name="Google Shape;73;p64"/>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74" name="Google Shape;74;p64"/>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lvl="0" indent="0" algn="l">
              <a:lnSpc>
                <a:spcPct val="100000"/>
              </a:lnSpc>
              <a:spcBef>
                <a:spcPts val="0"/>
              </a:spcBef>
              <a:spcAft>
                <a:spcPts val="0"/>
              </a:spcAft>
              <a:buNone/>
              <a:defRPr>
                <a:solidFill>
                  <a:srgbClr val="000000"/>
                </a:solidFill>
              </a:defRPr>
            </a:lvl1pPr>
            <a:lvl2pPr marL="0" lvl="1" indent="0" algn="l">
              <a:lnSpc>
                <a:spcPct val="100000"/>
              </a:lnSpc>
              <a:spcBef>
                <a:spcPts val="0"/>
              </a:spcBef>
              <a:spcAft>
                <a:spcPts val="0"/>
              </a:spcAft>
              <a:buNone/>
              <a:defRPr>
                <a:solidFill>
                  <a:srgbClr val="000000"/>
                </a:solidFill>
              </a:defRPr>
            </a:lvl2pPr>
            <a:lvl3pPr marL="0" lvl="2" indent="0" algn="l">
              <a:lnSpc>
                <a:spcPct val="100000"/>
              </a:lnSpc>
              <a:spcBef>
                <a:spcPts val="0"/>
              </a:spcBef>
              <a:spcAft>
                <a:spcPts val="0"/>
              </a:spcAft>
              <a:buNone/>
              <a:defRPr>
                <a:solidFill>
                  <a:srgbClr val="000000"/>
                </a:solidFill>
              </a:defRPr>
            </a:lvl3pPr>
            <a:lvl4pPr marL="0" lvl="3" indent="0" algn="l">
              <a:lnSpc>
                <a:spcPct val="100000"/>
              </a:lnSpc>
              <a:spcBef>
                <a:spcPts val="0"/>
              </a:spcBef>
              <a:spcAft>
                <a:spcPts val="0"/>
              </a:spcAft>
              <a:buNone/>
              <a:defRPr>
                <a:solidFill>
                  <a:srgbClr val="000000"/>
                </a:solidFill>
              </a:defRPr>
            </a:lvl4pPr>
            <a:lvl5pPr marL="0" lvl="4" indent="0" algn="l">
              <a:lnSpc>
                <a:spcPct val="100000"/>
              </a:lnSpc>
              <a:spcBef>
                <a:spcPts val="0"/>
              </a:spcBef>
              <a:spcAft>
                <a:spcPts val="0"/>
              </a:spcAft>
              <a:buNone/>
              <a:defRPr>
                <a:solidFill>
                  <a:srgbClr val="000000"/>
                </a:solidFill>
              </a:defRPr>
            </a:lvl5pPr>
            <a:lvl6pPr marL="0" lvl="5" indent="0" algn="l">
              <a:lnSpc>
                <a:spcPct val="100000"/>
              </a:lnSpc>
              <a:spcBef>
                <a:spcPts val="0"/>
              </a:spcBef>
              <a:spcAft>
                <a:spcPts val="0"/>
              </a:spcAft>
              <a:buNone/>
              <a:defRPr>
                <a:solidFill>
                  <a:srgbClr val="000000"/>
                </a:solidFill>
              </a:defRPr>
            </a:lvl6pPr>
            <a:lvl7pPr marL="0" lvl="6" indent="0" algn="l">
              <a:lnSpc>
                <a:spcPct val="100000"/>
              </a:lnSpc>
              <a:spcBef>
                <a:spcPts val="0"/>
              </a:spcBef>
              <a:spcAft>
                <a:spcPts val="0"/>
              </a:spcAft>
              <a:buNone/>
              <a:defRPr>
                <a:solidFill>
                  <a:srgbClr val="000000"/>
                </a:solidFill>
              </a:defRPr>
            </a:lvl7pPr>
            <a:lvl8pPr marL="0" lvl="7" indent="0" algn="l">
              <a:lnSpc>
                <a:spcPct val="100000"/>
              </a:lnSpc>
              <a:spcBef>
                <a:spcPts val="0"/>
              </a:spcBef>
              <a:spcAft>
                <a:spcPts val="0"/>
              </a:spcAft>
              <a:buNone/>
              <a:defRPr>
                <a:solidFill>
                  <a:srgbClr val="000000"/>
                </a:solidFill>
              </a:defRPr>
            </a:lvl8pPr>
            <a:lvl9pPr marL="0" lvl="8" indent="0" algn="l">
              <a:lnSpc>
                <a:spcPct val="100000"/>
              </a:lnSpc>
              <a:spcBef>
                <a:spcPts val="0"/>
              </a:spcBef>
              <a:spcAft>
                <a:spcPts val="0"/>
              </a:spcAft>
              <a:buNone/>
              <a:defRPr>
                <a:solidFill>
                  <a:srgbClr val="000000"/>
                </a:solidFill>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05"/>
        <p:cNvGrpSpPr/>
        <p:nvPr/>
      </p:nvGrpSpPr>
      <p:grpSpPr>
        <a:xfrm>
          <a:off x="0" y="0"/>
          <a:ext cx="0" cy="0"/>
          <a:chOff x="0" y="0"/>
          <a:chExt cx="0" cy="0"/>
        </a:xfrm>
      </p:grpSpPr>
      <p:sp>
        <p:nvSpPr>
          <p:cNvPr id="106" name="Google Shape;106;p70"/>
          <p:cNvSpPr txBox="1">
            <a:spLocks noGrp="1"/>
          </p:cNvSpPr>
          <p:nvPr>
            <p:ph type="ctrTitle"/>
          </p:nvPr>
        </p:nvSpPr>
        <p:spPr>
          <a:xfrm>
            <a:off x="685800" y="2130425"/>
            <a:ext cx="7772400" cy="1470025"/>
          </a:xfrm>
          <a:prstGeom prst="rect">
            <a:avLst/>
          </a:prstGeom>
          <a:noFill/>
          <a:ln>
            <a:noFill/>
          </a:ln>
        </p:spPr>
        <p:txBody>
          <a:bodyPr spcFirstLastPara="1" wrap="square" lIns="90000" tIns="46800" rIns="90000" bIns="468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7" name="Google Shape;107;p70"/>
          <p:cNvSpPr txBox="1">
            <a:spLocks noGrp="1"/>
          </p:cNvSpPr>
          <p:nvPr>
            <p:ph type="subTitle" idx="1"/>
          </p:nvPr>
        </p:nvSpPr>
        <p:spPr>
          <a:xfrm>
            <a:off x="1371600" y="3886200"/>
            <a:ext cx="6400800" cy="1752600"/>
          </a:xfrm>
          <a:prstGeom prst="rect">
            <a:avLst/>
          </a:prstGeom>
          <a:noFill/>
          <a:ln>
            <a:noFill/>
          </a:ln>
        </p:spPr>
        <p:txBody>
          <a:bodyPr spcFirstLastPara="1" wrap="square" lIns="90000" tIns="46800" rIns="90000" bIns="46800" anchor="t" anchorCtr="0">
            <a:noAutofit/>
          </a:bodyPr>
          <a:lstStyle>
            <a:lvl1pPr lvl="0" algn="ctr">
              <a:spcBef>
                <a:spcPts val="800"/>
              </a:spcBef>
              <a:spcAft>
                <a:spcPts val="0"/>
              </a:spcAft>
              <a:buSzPts val="3200"/>
              <a:buNone/>
              <a:defRPr/>
            </a:lvl1pPr>
            <a:lvl2pPr lvl="1" algn="ctr">
              <a:spcBef>
                <a:spcPts val="700"/>
              </a:spcBef>
              <a:spcAft>
                <a:spcPts val="0"/>
              </a:spcAft>
              <a:buSzPts val="2800"/>
              <a:buNone/>
              <a:defRPr/>
            </a:lvl2pPr>
            <a:lvl3pPr lvl="2" algn="ctr">
              <a:spcBef>
                <a:spcPts val="600"/>
              </a:spcBef>
              <a:spcAft>
                <a:spcPts val="0"/>
              </a:spcAft>
              <a:buSzPts val="2400"/>
              <a:buNone/>
              <a:defRPr/>
            </a:lvl3pPr>
            <a:lvl4pPr lvl="3" algn="ctr">
              <a:spcBef>
                <a:spcPts val="500"/>
              </a:spcBef>
              <a:spcAft>
                <a:spcPts val="0"/>
              </a:spcAft>
              <a:buSzPts val="2000"/>
              <a:buNone/>
              <a:defRPr/>
            </a:lvl4pPr>
            <a:lvl5pPr lvl="4" algn="ctr">
              <a:spcBef>
                <a:spcPts val="500"/>
              </a:spcBef>
              <a:spcAft>
                <a:spcPts val="0"/>
              </a:spcAft>
              <a:buSzPts val="2000"/>
              <a:buNone/>
              <a:defRPr/>
            </a:lvl5pPr>
            <a:lvl6pPr lvl="5" algn="ctr">
              <a:spcBef>
                <a:spcPts val="500"/>
              </a:spcBef>
              <a:spcAft>
                <a:spcPts val="0"/>
              </a:spcAft>
              <a:buSzPts val="2000"/>
              <a:buNone/>
              <a:defRPr/>
            </a:lvl6pPr>
            <a:lvl7pPr lvl="6" algn="ctr">
              <a:spcBef>
                <a:spcPts val="500"/>
              </a:spcBef>
              <a:spcAft>
                <a:spcPts val="0"/>
              </a:spcAft>
              <a:buSzPts val="2000"/>
              <a:buNone/>
              <a:defRPr/>
            </a:lvl7pPr>
            <a:lvl8pPr lvl="7" algn="ctr">
              <a:spcBef>
                <a:spcPts val="500"/>
              </a:spcBef>
              <a:spcAft>
                <a:spcPts val="0"/>
              </a:spcAft>
              <a:buSzPts val="2000"/>
              <a:buNone/>
              <a:defRPr/>
            </a:lvl8pPr>
            <a:lvl9pPr lvl="8" algn="ctr">
              <a:spcBef>
                <a:spcPts val="500"/>
              </a:spcBef>
              <a:spcAft>
                <a:spcPts val="0"/>
              </a:spcAft>
              <a:buSzPts val="2000"/>
              <a:buNone/>
              <a:defRPr/>
            </a:lvl9pPr>
          </a:lstStyle>
          <a:p>
            <a:endParaRPr/>
          </a:p>
        </p:txBody>
      </p:sp>
      <p:sp>
        <p:nvSpPr>
          <p:cNvPr id="108" name="Google Shape;108;p70"/>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115"/>
        <p:cNvGrpSpPr/>
        <p:nvPr/>
      </p:nvGrpSpPr>
      <p:grpSpPr>
        <a:xfrm>
          <a:off x="0" y="0"/>
          <a:ext cx="0" cy="0"/>
          <a:chOff x="0" y="0"/>
          <a:chExt cx="0" cy="0"/>
        </a:xfrm>
      </p:grpSpPr>
      <p:sp>
        <p:nvSpPr>
          <p:cNvPr id="116" name="Google Shape;116;p72"/>
          <p:cNvSpPr txBox="1">
            <a:spLocks noGrp="1"/>
          </p:cNvSpPr>
          <p:nvPr>
            <p:ph type="title"/>
          </p:nvPr>
        </p:nvSpPr>
        <p:spPr>
          <a:xfrm>
            <a:off x="722313" y="4406900"/>
            <a:ext cx="7772400" cy="1362075"/>
          </a:xfrm>
          <a:prstGeom prst="rect">
            <a:avLst/>
          </a:prstGeom>
          <a:noFill/>
          <a:ln>
            <a:noFill/>
          </a:ln>
        </p:spPr>
        <p:txBody>
          <a:bodyPr spcFirstLastPara="1" wrap="square" lIns="90000" tIns="46800" rIns="90000" bIns="468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7" name="Google Shape;117;p72"/>
          <p:cNvSpPr txBox="1">
            <a:spLocks noGrp="1"/>
          </p:cNvSpPr>
          <p:nvPr>
            <p:ph type="body" idx="1"/>
          </p:nvPr>
        </p:nvSpPr>
        <p:spPr>
          <a:xfrm>
            <a:off x="722313" y="2906713"/>
            <a:ext cx="7772400" cy="1500187"/>
          </a:xfrm>
          <a:prstGeom prst="rect">
            <a:avLst/>
          </a:prstGeom>
          <a:noFill/>
          <a:ln>
            <a:noFill/>
          </a:ln>
        </p:spPr>
        <p:txBody>
          <a:bodyPr spcFirstLastPara="1" wrap="square" lIns="90000" tIns="46800" rIns="90000" bIns="46800" anchor="b" anchorCtr="0">
            <a:noAutofit/>
          </a:bodyPr>
          <a:lstStyle>
            <a:lvl1pPr marL="457200" lvl="0" indent="-228600" algn="l">
              <a:spcBef>
                <a:spcPts val="800"/>
              </a:spcBef>
              <a:spcAft>
                <a:spcPts val="0"/>
              </a:spcAft>
              <a:buSzPts val="2000"/>
              <a:buNone/>
              <a:defRPr sz="2000"/>
            </a:lvl1pPr>
            <a:lvl2pPr marL="914400" lvl="1" indent="-228600" algn="l">
              <a:spcBef>
                <a:spcPts val="700"/>
              </a:spcBef>
              <a:spcAft>
                <a:spcPts val="0"/>
              </a:spcAft>
              <a:buSzPts val="1800"/>
              <a:buNone/>
              <a:defRPr sz="1800"/>
            </a:lvl2pPr>
            <a:lvl3pPr marL="1371600" lvl="2" indent="-228600" algn="l">
              <a:spcBef>
                <a:spcPts val="600"/>
              </a:spcBef>
              <a:spcAft>
                <a:spcPts val="0"/>
              </a:spcAft>
              <a:buSzPts val="1600"/>
              <a:buNone/>
              <a:defRPr sz="1600"/>
            </a:lvl3pPr>
            <a:lvl4pPr marL="1828800" lvl="3" indent="-228600" algn="l">
              <a:spcBef>
                <a:spcPts val="500"/>
              </a:spcBef>
              <a:spcAft>
                <a:spcPts val="0"/>
              </a:spcAft>
              <a:buSzPts val="1400"/>
              <a:buNone/>
              <a:defRPr sz="1400"/>
            </a:lvl4pPr>
            <a:lvl5pPr marL="2286000" lvl="4" indent="-228600" algn="l">
              <a:spcBef>
                <a:spcPts val="500"/>
              </a:spcBef>
              <a:spcAft>
                <a:spcPts val="0"/>
              </a:spcAft>
              <a:buSzPts val="1400"/>
              <a:buNone/>
              <a:defRPr sz="1400"/>
            </a:lvl5pPr>
            <a:lvl6pPr marL="2743200" lvl="5" indent="-228600" algn="l">
              <a:spcBef>
                <a:spcPts val="500"/>
              </a:spcBef>
              <a:spcAft>
                <a:spcPts val="0"/>
              </a:spcAft>
              <a:buSzPts val="1400"/>
              <a:buNone/>
              <a:defRPr sz="1400"/>
            </a:lvl6pPr>
            <a:lvl7pPr marL="3200400" lvl="6" indent="-228600" algn="l">
              <a:spcBef>
                <a:spcPts val="500"/>
              </a:spcBef>
              <a:spcAft>
                <a:spcPts val="0"/>
              </a:spcAft>
              <a:buSzPts val="1400"/>
              <a:buNone/>
              <a:defRPr sz="1400"/>
            </a:lvl7pPr>
            <a:lvl8pPr marL="3657600" lvl="7" indent="-228600" algn="l">
              <a:spcBef>
                <a:spcPts val="500"/>
              </a:spcBef>
              <a:spcAft>
                <a:spcPts val="0"/>
              </a:spcAft>
              <a:buSzPts val="1400"/>
              <a:buNone/>
              <a:defRPr sz="1400"/>
            </a:lvl8pPr>
            <a:lvl9pPr marL="4114800" lvl="8" indent="-228600" algn="l">
              <a:spcBef>
                <a:spcPts val="500"/>
              </a:spcBef>
              <a:spcAft>
                <a:spcPts val="0"/>
              </a:spcAft>
              <a:buSzPts val="1400"/>
              <a:buNone/>
              <a:defRPr sz="1400"/>
            </a:lvl9pPr>
          </a:lstStyle>
          <a:p>
            <a:endParaRPr/>
          </a:p>
        </p:txBody>
      </p:sp>
      <p:sp>
        <p:nvSpPr>
          <p:cNvPr id="118" name="Google Shape;118;p72"/>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10.xml.rels><?xml version="1.0" encoding="UTF-8" standalone="yes"?>
<Relationships xmlns="http://schemas.openxmlformats.org/package/2006/relationships"><Relationship Id="rId1" Type="http://schemas.openxmlformats.org/officeDocument/2006/relationships/theme" Target="../theme/theme1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8.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9.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10.xml"/></Relationships>
</file>

<file path=ppt/slideMasters/_rels/slideMaster14.xml.rels><?xml version="1.0" encoding="UTF-8" standalone="yes"?>
<Relationships xmlns="http://schemas.openxmlformats.org/package/2006/relationships"><Relationship Id="rId2" Type="http://schemas.openxmlformats.org/officeDocument/2006/relationships/theme" Target="../theme/theme14.xml"/><Relationship Id="rId1" Type="http://schemas.openxmlformats.org/officeDocument/2006/relationships/slideLayout" Target="../slideLayouts/slideLayout11.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2.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3.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4.xml"/></Relationships>
</file>

<file path=ppt/slideMasters/_rels/slideMaster18.xml.rels><?xml version="1.0" encoding="UTF-8" standalone="yes"?>
<Relationships xmlns="http://schemas.openxmlformats.org/package/2006/relationships"><Relationship Id="rId2" Type="http://schemas.openxmlformats.org/officeDocument/2006/relationships/theme" Target="../theme/theme18.xml"/><Relationship Id="rId1" Type="http://schemas.openxmlformats.org/officeDocument/2006/relationships/slideLayout" Target="../slideLayouts/slideLayout15.xml"/></Relationships>
</file>

<file path=ppt/slideMasters/_rels/slideMaster19.xml.rels><?xml version="1.0" encoding="UTF-8" standalone="yes"?>
<Relationships xmlns="http://schemas.openxmlformats.org/package/2006/relationships"><Relationship Id="rId2" Type="http://schemas.openxmlformats.org/officeDocument/2006/relationships/theme" Target="../theme/theme19.xml"/><Relationship Id="rId1" Type="http://schemas.openxmlformats.org/officeDocument/2006/relationships/slideLayout" Target="../slideLayouts/slideLayout16.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20.xml.rels><?xml version="1.0" encoding="UTF-8" standalone="yes"?>
<Relationships xmlns="http://schemas.openxmlformats.org/package/2006/relationships"><Relationship Id="rId2" Type="http://schemas.openxmlformats.org/officeDocument/2006/relationships/theme" Target="../theme/theme20.xml"/><Relationship Id="rId1" Type="http://schemas.openxmlformats.org/officeDocument/2006/relationships/slideLayout" Target="../slideLayouts/slideLayout17.xml"/></Relationships>
</file>

<file path=ppt/slideMasters/_rels/slideMaster21.xml.rels><?xml version="1.0" encoding="UTF-8" standalone="yes"?>
<Relationships xmlns="http://schemas.openxmlformats.org/package/2006/relationships"><Relationship Id="rId2" Type="http://schemas.openxmlformats.org/officeDocument/2006/relationships/theme" Target="../theme/theme21.xml"/><Relationship Id="rId1" Type="http://schemas.openxmlformats.org/officeDocument/2006/relationships/slideLayout" Target="../slideLayouts/slideLayout18.xml"/></Relationships>
</file>

<file path=ppt/slideMasters/_rels/slideMaster22.xml.rels><?xml version="1.0" encoding="UTF-8" standalone="yes"?>
<Relationships xmlns="http://schemas.openxmlformats.org/package/2006/relationships"><Relationship Id="rId2" Type="http://schemas.openxmlformats.org/officeDocument/2006/relationships/theme" Target="../theme/theme22.xml"/><Relationship Id="rId1" Type="http://schemas.openxmlformats.org/officeDocument/2006/relationships/slideLayout" Target="../slideLayouts/slideLayout19.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0.xml"/></Relationships>
</file>

<file path=ppt/slideMasters/_rels/slideMaster24.xml.rels><?xml version="1.0" encoding="UTF-8" standalone="yes"?>
<Relationships xmlns="http://schemas.openxmlformats.org/package/2006/relationships"><Relationship Id="rId2" Type="http://schemas.openxmlformats.org/officeDocument/2006/relationships/theme" Target="../theme/theme24.xml"/><Relationship Id="rId1" Type="http://schemas.openxmlformats.org/officeDocument/2006/relationships/slideLayout" Target="../slideLayouts/slideLayout21.xml"/></Relationships>
</file>

<file path=ppt/slideMasters/_rels/slideMaster25.xml.rels><?xml version="1.0" encoding="UTF-8" standalone="yes"?>
<Relationships xmlns="http://schemas.openxmlformats.org/package/2006/relationships"><Relationship Id="rId2" Type="http://schemas.openxmlformats.org/officeDocument/2006/relationships/theme" Target="../theme/theme25.xml"/><Relationship Id="rId1" Type="http://schemas.openxmlformats.org/officeDocument/2006/relationships/slideLayout" Target="../slideLayouts/slideLayout22.xml"/></Relationships>
</file>

<file path=ppt/slideMasters/_rels/slideMaster26.xml.rels><?xml version="1.0" encoding="UTF-8" standalone="yes"?>
<Relationships xmlns="http://schemas.openxmlformats.org/package/2006/relationships"><Relationship Id="rId2" Type="http://schemas.openxmlformats.org/officeDocument/2006/relationships/theme" Target="../theme/theme26.xml"/><Relationship Id="rId1" Type="http://schemas.openxmlformats.org/officeDocument/2006/relationships/slideLayout" Target="../slideLayouts/slideLayout23.xml"/></Relationships>
</file>

<file path=ppt/slideMasters/_rels/slideMaster27.xml.rels><?xml version="1.0" encoding="UTF-8" standalone="yes"?>
<Relationships xmlns="http://schemas.openxmlformats.org/package/2006/relationships"><Relationship Id="rId2" Type="http://schemas.openxmlformats.org/officeDocument/2006/relationships/theme" Target="../theme/theme27.xml"/><Relationship Id="rId1" Type="http://schemas.openxmlformats.org/officeDocument/2006/relationships/slideLayout" Target="../slideLayouts/slideLayout24.xml"/></Relationships>
</file>

<file path=ppt/slideMasters/_rels/slideMaster28.xml.rels><?xml version="1.0" encoding="UTF-8" standalone="yes"?>
<Relationships xmlns="http://schemas.openxmlformats.org/package/2006/relationships"><Relationship Id="rId2" Type="http://schemas.openxmlformats.org/officeDocument/2006/relationships/theme" Target="../theme/theme28.xml"/><Relationship Id="rId1" Type="http://schemas.openxmlformats.org/officeDocument/2006/relationships/slideLayout" Target="../slideLayouts/slideLayout25.xml"/></Relationships>
</file>

<file path=ppt/slideMasters/_rels/slideMaster29.xml.rels><?xml version="1.0" encoding="UTF-8" standalone="yes"?>
<Relationships xmlns="http://schemas.openxmlformats.org/package/2006/relationships"><Relationship Id="rId2" Type="http://schemas.openxmlformats.org/officeDocument/2006/relationships/theme" Target="../theme/theme29.xml"/><Relationship Id="rId1"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_rels/slideMaster30.xml.rels><?xml version="1.0" encoding="UTF-8" standalone="yes"?>
<Relationships xmlns="http://schemas.openxmlformats.org/package/2006/relationships"><Relationship Id="rId2" Type="http://schemas.openxmlformats.org/officeDocument/2006/relationships/theme" Target="../theme/theme30.xml"/><Relationship Id="rId1" Type="http://schemas.openxmlformats.org/officeDocument/2006/relationships/slideLayout" Target="../slideLayouts/slideLayout27.xml"/></Relationships>
</file>

<file path=ppt/slideMasters/_rels/slideMaster31.xml.rels><?xml version="1.0" encoding="UTF-8" standalone="yes"?>
<Relationships xmlns="http://schemas.openxmlformats.org/package/2006/relationships"><Relationship Id="rId2" Type="http://schemas.openxmlformats.org/officeDocument/2006/relationships/theme" Target="../theme/theme31.xml"/><Relationship Id="rId1" Type="http://schemas.openxmlformats.org/officeDocument/2006/relationships/slideLayout" Target="../slideLayouts/slideLayout28.xml"/></Relationships>
</file>

<file path=ppt/slideMasters/_rels/slideMaster32.xml.rels><?xml version="1.0" encoding="UTF-8" standalone="yes"?>
<Relationships xmlns="http://schemas.openxmlformats.org/package/2006/relationships"><Relationship Id="rId2" Type="http://schemas.openxmlformats.org/officeDocument/2006/relationships/theme" Target="../theme/theme32.xml"/><Relationship Id="rId1" Type="http://schemas.openxmlformats.org/officeDocument/2006/relationships/slideLayout" Target="../slideLayouts/slideLayout29.xml"/></Relationships>
</file>

<file path=ppt/slideMasters/_rels/slideMaster33.xml.rels><?xml version="1.0" encoding="UTF-8" standalone="yes"?>
<Relationships xmlns="http://schemas.openxmlformats.org/package/2006/relationships"><Relationship Id="rId2" Type="http://schemas.openxmlformats.org/officeDocument/2006/relationships/theme" Target="../theme/theme33.xml"/><Relationship Id="rId1"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7.xml.rels><?xml version="1.0" encoding="UTF-8" standalone="yes"?>
<Relationships xmlns="http://schemas.openxmlformats.org/package/2006/relationships"><Relationship Id="rId1"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1"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1"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52"/>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1" name="Google Shape;11;p52"/>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2" name="Google Shape;12;p52"/>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3" name="Google Shape;13;p52"/>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4" name="Google Shape;14;p52"/>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3"/>
        <p:cNvGrpSpPr/>
        <p:nvPr/>
      </p:nvGrpSpPr>
      <p:grpSpPr>
        <a:xfrm>
          <a:off x="0" y="0"/>
          <a:ext cx="0" cy="0"/>
          <a:chOff x="0" y="0"/>
          <a:chExt cx="0" cy="0"/>
        </a:xfrm>
      </p:grpSpPr>
      <p:sp>
        <p:nvSpPr>
          <p:cNvPr id="94" name="Google Shape;94;p68"/>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95" name="Google Shape;95;p68"/>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96" name="Google Shape;96;p68"/>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97" name="Google Shape;97;p68"/>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98" name="Google Shape;98;p68"/>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9"/>
        <p:cNvGrpSpPr/>
        <p:nvPr/>
      </p:nvGrpSpPr>
      <p:grpSpPr>
        <a:xfrm>
          <a:off x="0" y="0"/>
          <a:ext cx="0" cy="0"/>
          <a:chOff x="0" y="0"/>
          <a:chExt cx="0" cy="0"/>
        </a:xfrm>
      </p:grpSpPr>
      <p:sp>
        <p:nvSpPr>
          <p:cNvPr id="100" name="Google Shape;100;p69"/>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01" name="Google Shape;101;p69"/>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02" name="Google Shape;102;p69"/>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03" name="Google Shape;103;p69"/>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04" name="Google Shape;104;p69"/>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09"/>
        <p:cNvGrpSpPr/>
        <p:nvPr/>
      </p:nvGrpSpPr>
      <p:grpSpPr>
        <a:xfrm>
          <a:off x="0" y="0"/>
          <a:ext cx="0" cy="0"/>
          <a:chOff x="0" y="0"/>
          <a:chExt cx="0" cy="0"/>
        </a:xfrm>
      </p:grpSpPr>
      <p:sp>
        <p:nvSpPr>
          <p:cNvPr id="110" name="Google Shape;110;p71"/>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11" name="Google Shape;111;p71"/>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12" name="Google Shape;112;p71"/>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13" name="Google Shape;113;p71"/>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14" name="Google Shape;114;p71"/>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19"/>
        <p:cNvGrpSpPr/>
        <p:nvPr/>
      </p:nvGrpSpPr>
      <p:grpSpPr>
        <a:xfrm>
          <a:off x="0" y="0"/>
          <a:ext cx="0" cy="0"/>
          <a:chOff x="0" y="0"/>
          <a:chExt cx="0" cy="0"/>
        </a:xfrm>
      </p:grpSpPr>
      <p:sp>
        <p:nvSpPr>
          <p:cNvPr id="120" name="Google Shape;120;p73"/>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21" name="Google Shape;121;p73"/>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22" name="Google Shape;122;p73"/>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23" name="Google Shape;123;p73"/>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24" name="Google Shape;124;p73"/>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0"/>
        <p:cNvGrpSpPr/>
        <p:nvPr/>
      </p:nvGrpSpPr>
      <p:grpSpPr>
        <a:xfrm>
          <a:off x="0" y="0"/>
          <a:ext cx="0" cy="0"/>
          <a:chOff x="0" y="0"/>
          <a:chExt cx="0" cy="0"/>
        </a:xfrm>
      </p:grpSpPr>
      <p:sp>
        <p:nvSpPr>
          <p:cNvPr id="131" name="Google Shape;131;p75"/>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32" name="Google Shape;132;p75"/>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33" name="Google Shape;133;p7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34" name="Google Shape;134;p75"/>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35" name="Google Shape;135;p75"/>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43"/>
        <p:cNvGrpSpPr/>
        <p:nvPr/>
      </p:nvGrpSpPr>
      <p:grpSpPr>
        <a:xfrm>
          <a:off x="0" y="0"/>
          <a:ext cx="0" cy="0"/>
          <a:chOff x="0" y="0"/>
          <a:chExt cx="0" cy="0"/>
        </a:xfrm>
      </p:grpSpPr>
      <p:sp>
        <p:nvSpPr>
          <p:cNvPr id="144" name="Google Shape;144;p77"/>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45" name="Google Shape;145;p77"/>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46" name="Google Shape;146;p77"/>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47" name="Google Shape;147;p77"/>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48" name="Google Shape;148;p77"/>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2"/>
        <p:cNvGrpSpPr/>
        <p:nvPr/>
      </p:nvGrpSpPr>
      <p:grpSpPr>
        <a:xfrm>
          <a:off x="0" y="0"/>
          <a:ext cx="0" cy="0"/>
          <a:chOff x="0" y="0"/>
          <a:chExt cx="0" cy="0"/>
        </a:xfrm>
      </p:grpSpPr>
      <p:sp>
        <p:nvSpPr>
          <p:cNvPr id="153" name="Google Shape;153;p79"/>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54" name="Google Shape;154;p79"/>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55" name="Google Shape;155;p79"/>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56" name="Google Shape;156;p79"/>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57" name="Google Shape;157;p79"/>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63"/>
        <p:cNvGrpSpPr/>
        <p:nvPr/>
      </p:nvGrpSpPr>
      <p:grpSpPr>
        <a:xfrm>
          <a:off x="0" y="0"/>
          <a:ext cx="0" cy="0"/>
          <a:chOff x="0" y="0"/>
          <a:chExt cx="0" cy="0"/>
        </a:xfrm>
      </p:grpSpPr>
      <p:sp>
        <p:nvSpPr>
          <p:cNvPr id="164" name="Google Shape;164;p81"/>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65" name="Google Shape;165;p81"/>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66" name="Google Shape;166;p81"/>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67" name="Google Shape;167;p81"/>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68" name="Google Shape;168;p81"/>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7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4"/>
        <p:cNvGrpSpPr/>
        <p:nvPr/>
      </p:nvGrpSpPr>
      <p:grpSpPr>
        <a:xfrm>
          <a:off x="0" y="0"/>
          <a:ext cx="0" cy="0"/>
          <a:chOff x="0" y="0"/>
          <a:chExt cx="0" cy="0"/>
        </a:xfrm>
      </p:grpSpPr>
      <p:sp>
        <p:nvSpPr>
          <p:cNvPr id="175" name="Google Shape;175;p83"/>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76" name="Google Shape;176;p83"/>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77" name="Google Shape;177;p83"/>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78" name="Google Shape;178;p83"/>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79" name="Google Shape;179;p83"/>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84"/>
        <p:cNvGrpSpPr/>
        <p:nvPr/>
      </p:nvGrpSpPr>
      <p:grpSpPr>
        <a:xfrm>
          <a:off x="0" y="0"/>
          <a:ext cx="0" cy="0"/>
          <a:chOff x="0" y="0"/>
          <a:chExt cx="0" cy="0"/>
        </a:xfrm>
      </p:grpSpPr>
      <p:sp>
        <p:nvSpPr>
          <p:cNvPr id="185" name="Google Shape;185;p85"/>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86" name="Google Shape;186;p85"/>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87" name="Google Shape;187;p8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188" name="Google Shape;188;p85"/>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189" name="Google Shape;189;p85"/>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
        <p:cNvGrpSpPr/>
        <p:nvPr/>
      </p:nvGrpSpPr>
      <p:grpSpPr>
        <a:xfrm>
          <a:off x="0" y="0"/>
          <a:ext cx="0" cy="0"/>
          <a:chOff x="0" y="0"/>
          <a:chExt cx="0" cy="0"/>
        </a:xfrm>
      </p:grpSpPr>
      <p:sp>
        <p:nvSpPr>
          <p:cNvPr id="18" name="Google Shape;18;p54"/>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19" name="Google Shape;19;p54"/>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20" name="Google Shape;20;p5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21" name="Google Shape;21;p54"/>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22" name="Google Shape;22;p54"/>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1"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94"/>
        <p:cNvGrpSpPr/>
        <p:nvPr/>
      </p:nvGrpSpPr>
      <p:grpSpPr>
        <a:xfrm>
          <a:off x="0" y="0"/>
          <a:ext cx="0" cy="0"/>
          <a:chOff x="0" y="0"/>
          <a:chExt cx="0" cy="0"/>
        </a:xfrm>
      </p:grpSpPr>
      <p:sp>
        <p:nvSpPr>
          <p:cNvPr id="195" name="Google Shape;195;p8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96" name="Google Shape;196;p8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97" name="Google Shape;197;p8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98" name="Google Shape;198;p8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99" name="Google Shape;199;p8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6"/>
        <p:cNvGrpSpPr/>
        <p:nvPr/>
      </p:nvGrpSpPr>
      <p:grpSpPr>
        <a:xfrm>
          <a:off x="0" y="0"/>
          <a:ext cx="0" cy="0"/>
          <a:chOff x="0" y="0"/>
          <a:chExt cx="0" cy="0"/>
        </a:xfrm>
      </p:grpSpPr>
      <p:sp>
        <p:nvSpPr>
          <p:cNvPr id="207" name="Google Shape;207;p8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08" name="Google Shape;208;p8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09" name="Google Shape;209;p8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10" name="Google Shape;210;p8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11" name="Google Shape;211;p8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8"/>
        <p:cNvGrpSpPr/>
        <p:nvPr/>
      </p:nvGrpSpPr>
      <p:grpSpPr>
        <a:xfrm>
          <a:off x="0" y="0"/>
          <a:ext cx="0" cy="0"/>
          <a:chOff x="0" y="0"/>
          <a:chExt cx="0" cy="0"/>
        </a:xfrm>
      </p:grpSpPr>
      <p:sp>
        <p:nvSpPr>
          <p:cNvPr id="219" name="Google Shape;219;p9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20" name="Google Shape;220;p9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21" name="Google Shape;221;p9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22" name="Google Shape;222;p9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23" name="Google Shape;223;p9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8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31"/>
        <p:cNvGrpSpPr/>
        <p:nvPr/>
      </p:nvGrpSpPr>
      <p:grpSpPr>
        <a:xfrm>
          <a:off x="0" y="0"/>
          <a:ext cx="0" cy="0"/>
          <a:chOff x="0" y="0"/>
          <a:chExt cx="0" cy="0"/>
        </a:xfrm>
      </p:grpSpPr>
      <p:sp>
        <p:nvSpPr>
          <p:cNvPr id="232" name="Google Shape;232;p9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33" name="Google Shape;233;p9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34" name="Google Shape;234;p9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35" name="Google Shape;235;p9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36" name="Google Shape;236;p9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9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46"/>
        <p:cNvGrpSpPr/>
        <p:nvPr/>
      </p:nvGrpSpPr>
      <p:grpSpPr>
        <a:xfrm>
          <a:off x="0" y="0"/>
          <a:ext cx="0" cy="0"/>
          <a:chOff x="0" y="0"/>
          <a:chExt cx="0" cy="0"/>
        </a:xfrm>
      </p:grpSpPr>
      <p:sp>
        <p:nvSpPr>
          <p:cNvPr id="247" name="Google Shape;247;p9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48" name="Google Shape;248;p9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49" name="Google Shape;249;p9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50" name="Google Shape;250;p9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51" name="Google Shape;251;p9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9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57"/>
        <p:cNvGrpSpPr/>
        <p:nvPr/>
      </p:nvGrpSpPr>
      <p:grpSpPr>
        <a:xfrm>
          <a:off x="0" y="0"/>
          <a:ext cx="0" cy="0"/>
          <a:chOff x="0" y="0"/>
          <a:chExt cx="0" cy="0"/>
        </a:xfrm>
      </p:grpSpPr>
      <p:sp>
        <p:nvSpPr>
          <p:cNvPr id="258" name="Google Shape;258;p9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59" name="Google Shape;259;p9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60" name="Google Shape;260;p9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61" name="Google Shape;261;p9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62" name="Google Shape;262;p9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9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67"/>
        <p:cNvGrpSpPr/>
        <p:nvPr/>
      </p:nvGrpSpPr>
      <p:grpSpPr>
        <a:xfrm>
          <a:off x="0" y="0"/>
          <a:ext cx="0" cy="0"/>
          <a:chOff x="0" y="0"/>
          <a:chExt cx="0" cy="0"/>
        </a:xfrm>
      </p:grpSpPr>
      <p:sp>
        <p:nvSpPr>
          <p:cNvPr id="268" name="Google Shape;268;p9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69" name="Google Shape;269;p9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70" name="Google Shape;270;p9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71" name="Google Shape;271;p9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72" name="Google Shape;272;p9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9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80"/>
        <p:cNvGrpSpPr/>
        <p:nvPr/>
      </p:nvGrpSpPr>
      <p:grpSpPr>
        <a:xfrm>
          <a:off x="0" y="0"/>
          <a:ext cx="0" cy="0"/>
          <a:chOff x="0" y="0"/>
          <a:chExt cx="0" cy="0"/>
        </a:xfrm>
      </p:grpSpPr>
      <p:sp>
        <p:nvSpPr>
          <p:cNvPr id="281" name="Google Shape;281;p10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82" name="Google Shape;282;p10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83" name="Google Shape;283;p10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84" name="Google Shape;284;p10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85" name="Google Shape;285;p10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9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93"/>
        <p:cNvGrpSpPr/>
        <p:nvPr/>
      </p:nvGrpSpPr>
      <p:grpSpPr>
        <a:xfrm>
          <a:off x="0" y="0"/>
          <a:ext cx="0" cy="0"/>
          <a:chOff x="0" y="0"/>
          <a:chExt cx="0" cy="0"/>
        </a:xfrm>
      </p:grpSpPr>
      <p:sp>
        <p:nvSpPr>
          <p:cNvPr id="294" name="Google Shape;294;p10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95" name="Google Shape;295;p10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296" name="Google Shape;296;p10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97" name="Google Shape;297;p10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298" name="Google Shape;298;p10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0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05"/>
        <p:cNvGrpSpPr/>
        <p:nvPr/>
      </p:nvGrpSpPr>
      <p:grpSpPr>
        <a:xfrm>
          <a:off x="0" y="0"/>
          <a:ext cx="0" cy="0"/>
          <a:chOff x="0" y="0"/>
          <a:chExt cx="0" cy="0"/>
        </a:xfrm>
      </p:grpSpPr>
      <p:sp>
        <p:nvSpPr>
          <p:cNvPr id="306" name="Google Shape;306;p10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07" name="Google Shape;307;p10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8" name="Google Shape;308;p10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09" name="Google Shape;309;p10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10" name="Google Shape;310;p10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02"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7"/>
        <p:cNvGrpSpPr/>
        <p:nvPr/>
      </p:nvGrpSpPr>
      <p:grpSpPr>
        <a:xfrm>
          <a:off x="0" y="0"/>
          <a:ext cx="0" cy="0"/>
          <a:chOff x="0" y="0"/>
          <a:chExt cx="0" cy="0"/>
        </a:xfrm>
      </p:grpSpPr>
      <p:sp>
        <p:nvSpPr>
          <p:cNvPr id="28" name="Google Shape;28;p5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29" name="Google Shape;29;p5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0" name="Google Shape;30;p5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1" name="Google Shape;31;p5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2" name="Google Shape;32;p5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3"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0.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17"/>
        <p:cNvGrpSpPr/>
        <p:nvPr/>
      </p:nvGrpSpPr>
      <p:grpSpPr>
        <a:xfrm>
          <a:off x="0" y="0"/>
          <a:ext cx="0" cy="0"/>
          <a:chOff x="0" y="0"/>
          <a:chExt cx="0" cy="0"/>
        </a:xfrm>
      </p:grpSpPr>
      <p:sp>
        <p:nvSpPr>
          <p:cNvPr id="318" name="Google Shape;318;p10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19" name="Google Shape;319;p10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20" name="Google Shape;320;p10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21" name="Google Shape;321;p10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22" name="Google Shape;322;p10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0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29"/>
        <p:cNvGrpSpPr/>
        <p:nvPr/>
      </p:nvGrpSpPr>
      <p:grpSpPr>
        <a:xfrm>
          <a:off x="0" y="0"/>
          <a:ext cx="0" cy="0"/>
          <a:chOff x="0" y="0"/>
          <a:chExt cx="0" cy="0"/>
        </a:xfrm>
      </p:grpSpPr>
      <p:sp>
        <p:nvSpPr>
          <p:cNvPr id="330" name="Google Shape;330;p10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31" name="Google Shape;331;p10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32" name="Google Shape;332;p10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33" name="Google Shape;333;p10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34" name="Google Shape;334;p10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06"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41"/>
        <p:cNvGrpSpPr/>
        <p:nvPr/>
      </p:nvGrpSpPr>
      <p:grpSpPr>
        <a:xfrm>
          <a:off x="0" y="0"/>
          <a:ext cx="0" cy="0"/>
          <a:chOff x="0" y="0"/>
          <a:chExt cx="0" cy="0"/>
        </a:xfrm>
      </p:grpSpPr>
      <p:sp>
        <p:nvSpPr>
          <p:cNvPr id="342" name="Google Shape;342;p11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43" name="Google Shape;343;p11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44" name="Google Shape;344;p1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45" name="Google Shape;345;p1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46" name="Google Shape;346;p1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08"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54"/>
        <p:cNvGrpSpPr/>
        <p:nvPr/>
      </p:nvGrpSpPr>
      <p:grpSpPr>
        <a:xfrm>
          <a:off x="0" y="0"/>
          <a:ext cx="0" cy="0"/>
          <a:chOff x="0" y="0"/>
          <a:chExt cx="0" cy="0"/>
        </a:xfrm>
      </p:grpSpPr>
      <p:sp>
        <p:nvSpPr>
          <p:cNvPr id="355" name="Google Shape;355;p11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356" name="Google Shape;356;p11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357" name="Google Shape;357;p11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58" name="Google Shape;358;p11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359" name="Google Shape;359;p11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710"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39"/>
        <p:cNvGrpSpPr/>
        <p:nvPr/>
      </p:nvGrpSpPr>
      <p:grpSpPr>
        <a:xfrm>
          <a:off x="0" y="0"/>
          <a:ext cx="0" cy="0"/>
          <a:chOff x="0" y="0"/>
          <a:chExt cx="0" cy="0"/>
        </a:xfrm>
      </p:grpSpPr>
      <p:sp>
        <p:nvSpPr>
          <p:cNvPr id="40" name="Google Shape;40;p5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41" name="Google Shape;41;p5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42" name="Google Shape;42;p5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43" name="Google Shape;43;p5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44" name="Google Shape;44;p5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1pPr>
            <a:lvl2pPr marL="0" marR="0" lvl="1"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2pPr>
            <a:lvl3pPr marL="0" marR="0" lvl="2"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3pPr>
            <a:lvl4pPr marL="0" marR="0" lvl="3"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4pPr>
            <a:lvl5pPr marL="0" marR="0" lvl="4"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5pPr>
            <a:lvl6pPr marL="0" marR="0" lvl="5"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6pPr>
            <a:lvl7pPr marL="0" marR="0" lvl="6"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7pPr>
            <a:lvl8pPr marL="0" marR="0" lvl="7"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8pPr>
            <a:lvl9pPr marL="0" marR="0" lvl="8" indent="0" algn="r" rtl="0">
              <a:lnSpc>
                <a:spcPct val="100000"/>
              </a:lnSpc>
              <a:spcBef>
                <a:spcPts val="0"/>
              </a:spcBef>
              <a:spcAft>
                <a:spcPts val="0"/>
              </a:spcAft>
              <a:buClr>
                <a:srgbClr val="898989"/>
              </a:buClr>
              <a:buSzPts val="1200"/>
              <a:buFont typeface="Calibri"/>
              <a:buNone/>
              <a:defRPr sz="1200" b="0" i="0" u="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5"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1"/>
        <p:cNvGrpSpPr/>
        <p:nvPr/>
      </p:nvGrpSpPr>
      <p:grpSpPr>
        <a:xfrm>
          <a:off x="0" y="0"/>
          <a:ext cx="0" cy="0"/>
          <a:chOff x="0" y="0"/>
          <a:chExt cx="0" cy="0"/>
        </a:xfrm>
      </p:grpSpPr>
      <p:sp>
        <p:nvSpPr>
          <p:cNvPr id="52" name="Google Shape;52;p60"/>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53" name="Google Shape;53;p60"/>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54" name="Google Shape;54;p60"/>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55" name="Google Shape;55;p60"/>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56" name="Google Shape;56;p60"/>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9"/>
        <p:cNvGrpSpPr/>
        <p:nvPr/>
      </p:nvGrpSpPr>
      <p:grpSpPr>
        <a:xfrm>
          <a:off x="0" y="0"/>
          <a:ext cx="0" cy="0"/>
          <a:chOff x="0" y="0"/>
          <a:chExt cx="0" cy="0"/>
        </a:xfrm>
      </p:grpSpPr>
      <p:sp>
        <p:nvSpPr>
          <p:cNvPr id="60" name="Google Shape;60;p62"/>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61" name="Google Shape;61;p62"/>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62" name="Google Shape;62;p62"/>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63" name="Google Shape;63;p62"/>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64" name="Google Shape;64;p62"/>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1800"/>
              <a:buFont typeface="Times New Roman"/>
              <a:buNone/>
              <a:defRPr sz="18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9" r:id="rId1"/>
    <p:sldLayoutId id="2147483660"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5"/>
        <p:cNvGrpSpPr/>
        <p:nvPr/>
      </p:nvGrpSpPr>
      <p:grpSpPr>
        <a:xfrm>
          <a:off x="0" y="0"/>
          <a:ext cx="0" cy="0"/>
          <a:chOff x="0" y="0"/>
          <a:chExt cx="0" cy="0"/>
        </a:xfrm>
      </p:grpSpPr>
      <p:sp>
        <p:nvSpPr>
          <p:cNvPr id="76" name="Google Shape;76;p6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lvl1pPr marR="0" lvl="0"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rgbClr val="000000"/>
                </a:solidFill>
                <a:latin typeface="Times New Roman"/>
                <a:ea typeface="Times New Roman"/>
                <a:cs typeface="Times New Roman"/>
                <a:sym typeface="Times New Roman"/>
              </a:defRPr>
            </a:lvl9pPr>
          </a:lstStyle>
          <a:p>
            <a:endParaRPr/>
          </a:p>
        </p:txBody>
      </p:sp>
      <p:sp>
        <p:nvSpPr>
          <p:cNvPr id="77" name="Google Shape;77;p65"/>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lvl1pPr marL="457200" marR="0" lvl="0" indent="-228600" algn="l" rtl="0">
              <a:spcBef>
                <a:spcPts val="800"/>
              </a:spcBef>
              <a:spcAft>
                <a:spcPts val="0"/>
              </a:spcAft>
              <a:buSzPts val="1400"/>
              <a:buNone/>
              <a:defRPr sz="3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700"/>
              </a:spcBef>
              <a:spcAft>
                <a:spcPts val="0"/>
              </a:spcAft>
              <a:buSzPts val="1400"/>
              <a:buNone/>
              <a:defRPr sz="2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6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9pPr>
          </a:lstStyle>
          <a:p>
            <a:endParaRPr/>
          </a:p>
        </p:txBody>
      </p:sp>
      <p:sp>
        <p:nvSpPr>
          <p:cNvPr id="78" name="Google Shape;78;p65"/>
          <p:cNvSpPr txBox="1"/>
          <p:nvPr/>
        </p:nvSpPr>
        <p:spPr>
          <a:xfrm>
            <a:off x="685800" y="6248400"/>
            <a:ext cx="19050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79" name="Google Shape;79;p65"/>
          <p:cNvSpPr txBox="1"/>
          <p:nvPr/>
        </p:nvSpPr>
        <p:spPr>
          <a:xfrm>
            <a:off x="3124200" y="6248400"/>
            <a:ext cx="28956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80" name="Google Shape;80;p65"/>
          <p:cNvSpPr txBox="1">
            <a:spLocks noGrp="1"/>
          </p:cNvSpPr>
          <p:nvPr>
            <p:ph type="sldNum" idx="12"/>
          </p:nvPr>
        </p:nvSpPr>
        <p:spPr>
          <a:xfrm>
            <a:off x="6553200" y="6248400"/>
            <a:ext cx="1903412" cy="455612"/>
          </a:xfrm>
          <a:prstGeom prst="rect">
            <a:avLst/>
          </a:prstGeom>
          <a:noFill/>
          <a:ln>
            <a:noFill/>
          </a:ln>
        </p:spPr>
        <p:txBody>
          <a:bodyPr spcFirstLastPara="1" wrap="square" lIns="90000" tIns="46800" rIns="90000" bIns="46800" anchor="t" anchorCtr="0">
            <a:noAutofit/>
          </a:bodyPr>
          <a:lstStyle>
            <a:lvl1pPr marL="0" marR="0" lvl="0"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1pPr>
            <a:lvl2pPr marL="0" marR="0" lvl="1"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2pPr>
            <a:lvl3pPr marL="0" marR="0" lvl="2"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3pPr>
            <a:lvl4pPr marL="0" marR="0" lvl="3"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4pPr>
            <a:lvl5pPr marL="0" marR="0" lvl="4"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5pPr>
            <a:lvl6pPr marL="0" marR="0" lvl="5"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6pPr>
            <a:lvl7pPr marL="0" marR="0" lvl="6"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7pPr>
            <a:lvl8pPr marL="0" marR="0" lvl="7"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8pPr>
            <a:lvl9pPr marL="0" marR="0" lvl="8" indent="0" algn="l" rtl="0">
              <a:lnSpc>
                <a:spcPct val="100000"/>
              </a:lnSpc>
              <a:spcBef>
                <a:spcPts val="0"/>
              </a:spcBef>
              <a:spcAft>
                <a:spcPts val="0"/>
              </a:spcAft>
              <a:buClr>
                <a:srgbClr val="000000"/>
              </a:buClr>
              <a:buSzPts val="2400"/>
              <a:buFont typeface="Times New Roman"/>
              <a:buNone/>
              <a:defRPr sz="2400" b="0" i="0" u="none">
                <a:solidFill>
                  <a:srgbClr val="000000"/>
                </a:solidFill>
                <a:latin typeface="Times New Roman"/>
                <a:ea typeface="Times New Roman"/>
                <a:cs typeface="Times New Roman"/>
                <a:sym typeface="Times New Roman"/>
              </a:defRPr>
            </a:lvl9pPr>
          </a:lstStyle>
          <a:p>
            <a:pPr marL="0" lvl="0" indent="0" algn="l" rtl="0">
              <a:spcBef>
                <a:spcPts val="0"/>
              </a:spcBef>
              <a:spcAft>
                <a:spcPts val="0"/>
              </a:spcAft>
              <a:buNone/>
            </a:pPr>
            <a:fld id="{00000000-1234-1234-1234-123412341234}" type="slidenum">
              <a:rPr lang="en-US"/>
              <a:t>‹N›</a:t>
            </a:fld>
            <a:endParaRPr sz="1400">
              <a:latin typeface="Arial"/>
              <a:ea typeface="Arial"/>
              <a:cs typeface="Arial"/>
              <a:sym typeface="Arial"/>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1"/>
        <p:cNvGrpSpPr/>
        <p:nvPr/>
      </p:nvGrpSpPr>
      <p:grpSpPr>
        <a:xfrm>
          <a:off x="0" y="0"/>
          <a:ext cx="0" cy="0"/>
          <a:chOff x="0" y="0"/>
          <a:chExt cx="0" cy="0"/>
        </a:xfrm>
      </p:grpSpPr>
      <p:sp>
        <p:nvSpPr>
          <p:cNvPr id="82" name="Google Shape;82;p6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3" name="Google Shape;83;p6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4" name="Google Shape;84;p6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85" name="Google Shape;85;p6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86" name="Google Shape;86;p6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sz="1400">
              <a:solidFill>
                <a:srgbClr val="000000"/>
              </a:solidFill>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7"/>
        <p:cNvGrpSpPr/>
        <p:nvPr/>
      </p:nvGrpSpPr>
      <p:grpSpPr>
        <a:xfrm>
          <a:off x="0" y="0"/>
          <a:ext cx="0" cy="0"/>
          <a:chOff x="0" y="0"/>
          <a:chExt cx="0" cy="0"/>
        </a:xfrm>
      </p:grpSpPr>
      <p:sp>
        <p:nvSpPr>
          <p:cNvPr id="88" name="Google Shape;88;p6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89" name="Google Shape;89;p6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90" name="Google Shape;90;p6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91" name="Google Shape;91;p6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SzPts val="1400"/>
              <a:buNone/>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92" name="Google Shape;92;p6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‹N›</a:t>
            </a:fld>
            <a:endParaRPr sz="1400">
              <a:solidFill>
                <a:srgbClr val="000000"/>
              </a:solidFill>
            </a:endParaRPr>
          </a:p>
        </p:txBody>
      </p:sp>
    </p:spTree>
  </p:cSld>
  <p:clrMap bg1="lt1" tx1="dk1" bg2="dk2" tx2="lt2" accent1="accent1" accent2="accent2" accent3="accent3" accent4="accent4" accent5="accent5" accent6="accent6" hlink="hlink" folHlink="folHlink"/>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2"/>
        <p:cNvGrpSpPr/>
        <p:nvPr/>
      </p:nvGrpSpPr>
      <p:grpSpPr>
        <a:xfrm>
          <a:off x="0" y="0"/>
          <a:ext cx="0" cy="0"/>
          <a:chOff x="0" y="0"/>
          <a:chExt cx="0" cy="0"/>
        </a:xfrm>
      </p:grpSpPr>
      <p:sp>
        <p:nvSpPr>
          <p:cNvPr id="373" name="Google Shape;373;p1"/>
          <p:cNvSpPr txBox="1"/>
          <p:nvPr/>
        </p:nvSpPr>
        <p:spPr>
          <a:xfrm>
            <a:off x="1028700" y="1483642"/>
            <a:ext cx="7086600" cy="3510116"/>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Times New Roman"/>
              <a:buNone/>
            </a:pPr>
            <a:r>
              <a:rPr lang="en-US" sz="4400" b="0" i="0" u="none" dirty="0">
                <a:solidFill>
                  <a:srgbClr val="000000"/>
                </a:solidFill>
                <a:latin typeface="Times New Roman"/>
                <a:ea typeface="Times New Roman"/>
                <a:cs typeface="Times New Roman"/>
                <a:sym typeface="Times New Roman"/>
              </a:rPr>
              <a:t>Un panorama </a:t>
            </a:r>
            <a:r>
              <a:rPr lang="en-US" sz="4400" b="0" i="0" u="none" dirty="0" err="1">
                <a:solidFill>
                  <a:srgbClr val="000000"/>
                </a:solidFill>
                <a:latin typeface="Times New Roman"/>
                <a:ea typeface="Times New Roman"/>
                <a:cs typeface="Times New Roman"/>
                <a:sym typeface="Times New Roman"/>
              </a:rPr>
              <a:t>della</a:t>
            </a:r>
            <a:r>
              <a:rPr lang="en-US" sz="4400" b="0" i="0" u="none" dirty="0">
                <a:solidFill>
                  <a:srgbClr val="000000"/>
                </a:solidFill>
                <a:latin typeface="Times New Roman"/>
                <a:ea typeface="Times New Roman"/>
                <a:cs typeface="Times New Roman"/>
                <a:sym typeface="Times New Roman"/>
              </a:rPr>
              <a:t> </a:t>
            </a:r>
            <a:r>
              <a:rPr lang="en-US" sz="4400" b="0" i="0" u="none" dirty="0" err="1">
                <a:solidFill>
                  <a:srgbClr val="000000"/>
                </a:solidFill>
                <a:latin typeface="Times New Roman"/>
                <a:ea typeface="Times New Roman"/>
                <a:cs typeface="Times New Roman"/>
                <a:sym typeface="Times New Roman"/>
              </a:rPr>
              <a:t>filosofia</a:t>
            </a:r>
            <a:r>
              <a:rPr lang="en-US" sz="4400" b="0" i="0" u="none" dirty="0">
                <a:solidFill>
                  <a:srgbClr val="000000"/>
                </a:solidFill>
                <a:latin typeface="Times New Roman"/>
                <a:ea typeface="Times New Roman"/>
                <a:cs typeface="Times New Roman"/>
                <a:sym typeface="Times New Roman"/>
              </a:rPr>
              <a:t> del </a:t>
            </a:r>
            <a:r>
              <a:rPr lang="en-US" sz="4400" dirty="0">
                <a:latin typeface="Times New Roman"/>
                <a:ea typeface="Times New Roman"/>
                <a:cs typeface="Times New Roman"/>
                <a:sym typeface="Times New Roman"/>
              </a:rPr>
              <a:t>Novecento</a:t>
            </a:r>
            <a:r>
              <a:rPr lang="en-US" sz="4400" b="0" i="0" u="none" dirty="0">
                <a:solidFill>
                  <a:srgbClr val="000000"/>
                </a:solidFill>
                <a:latin typeface="Times New Roman"/>
                <a:ea typeface="Times New Roman"/>
                <a:cs typeface="Times New Roman"/>
                <a:sym typeface="Times New Roman"/>
              </a:rPr>
              <a:t>:</a:t>
            </a:r>
          </a:p>
          <a:p>
            <a:pPr marL="0" marR="0" lvl="0" indent="0" algn="ctr" rtl="0">
              <a:lnSpc>
                <a:spcPct val="100000"/>
              </a:lnSpc>
              <a:spcBef>
                <a:spcPts val="0"/>
              </a:spcBef>
              <a:spcAft>
                <a:spcPts val="0"/>
              </a:spcAft>
              <a:buClr>
                <a:srgbClr val="000000"/>
              </a:buClr>
              <a:buSzPts val="4400"/>
              <a:buFont typeface="Times New Roman"/>
              <a:buNone/>
            </a:pPr>
            <a:r>
              <a:rPr lang="en-US" sz="4400" dirty="0">
                <a:latin typeface="Times New Roman"/>
                <a:ea typeface="Times New Roman"/>
                <a:cs typeface="Times New Roman"/>
                <a:sym typeface="Times New Roman"/>
              </a:rPr>
              <a:t>l</a:t>
            </a:r>
            <a:r>
              <a:rPr lang="en-US" sz="4400">
                <a:latin typeface="Times New Roman"/>
                <a:ea typeface="Times New Roman"/>
                <a:cs typeface="Times New Roman"/>
                <a:sym typeface="Times New Roman"/>
              </a:rPr>
              <a:t>’esistenzialismo</a:t>
            </a:r>
            <a:r>
              <a:rPr lang="en-US" sz="4400" dirty="0">
                <a:latin typeface="Times New Roman"/>
                <a:ea typeface="Times New Roman"/>
                <a:cs typeface="Times New Roman"/>
                <a:sym typeface="Times New Roman"/>
              </a:rPr>
              <a:t> di Heidegger, Sartre, Camus</a:t>
            </a:r>
            <a:endParaRPr sz="4400" b="0" i="0" u="none" dirty="0">
              <a:solidFill>
                <a:srgbClr val="000000"/>
              </a:solidFill>
              <a:latin typeface="Times New Roman"/>
              <a:ea typeface="Times New Roman"/>
              <a:cs typeface="Times New Roman"/>
              <a:sym typeface="Times New Roman"/>
            </a:endParaRPr>
          </a:p>
          <a:p>
            <a:pPr marL="0" marR="0" lvl="0" indent="0" algn="ctr" rtl="0">
              <a:lnSpc>
                <a:spcPct val="100000"/>
              </a:lnSpc>
              <a:spcBef>
                <a:spcPts val="0"/>
              </a:spcBef>
              <a:spcAft>
                <a:spcPts val="0"/>
              </a:spcAft>
              <a:buClr>
                <a:srgbClr val="000000"/>
              </a:buClr>
              <a:buSzPts val="4400"/>
              <a:buFont typeface="Times New Roman"/>
              <a:buNone/>
            </a:pPr>
            <a:endParaRPr sz="4400" dirty="0">
              <a:latin typeface="Times New Roman"/>
              <a:ea typeface="Times New Roman"/>
              <a:cs typeface="Times New Roman"/>
              <a:sym typeface="Times New Roman"/>
            </a:endParaRPr>
          </a:p>
        </p:txBody>
      </p:sp>
      <p:sp>
        <p:nvSpPr>
          <p:cNvPr id="374" name="Google Shape;374;p1"/>
          <p:cNvSpPr txBox="1"/>
          <p:nvPr/>
        </p:nvSpPr>
        <p:spPr>
          <a:xfrm>
            <a:off x="1371600" y="3867250"/>
            <a:ext cx="6400800" cy="17526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C57E260E-E404-4307-A26C-50EBADF0696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1"/>
        <p:cNvGrpSpPr/>
        <p:nvPr/>
      </p:nvGrpSpPr>
      <p:grpSpPr>
        <a:xfrm>
          <a:off x="0" y="0"/>
          <a:ext cx="0" cy="0"/>
          <a:chOff x="0" y="0"/>
          <a:chExt cx="0" cy="0"/>
        </a:xfrm>
      </p:grpSpPr>
      <p:sp>
        <p:nvSpPr>
          <p:cNvPr id="432" name="Google Shape;432;p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Non semplice presenza…</a:t>
            </a:r>
            <a:endParaRPr/>
          </a:p>
        </p:txBody>
      </p:sp>
      <p:sp>
        <p:nvSpPr>
          <p:cNvPr id="433" name="Google Shape;433;p1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L’essere dell’uomo non si riduce però alla semplice presenza in un mondo (od oggettività) che caratterizza gli oggetti (</a:t>
            </a:r>
            <a:r>
              <a:rPr lang="en-US" sz="2800" b="0" i="1" u="none" strike="noStrike" cap="none">
                <a:solidFill>
                  <a:schemeClr val="dk1"/>
                </a:solidFill>
                <a:latin typeface="Calibri"/>
                <a:ea typeface="Calibri"/>
                <a:cs typeface="Calibri"/>
                <a:sym typeface="Calibri"/>
              </a:rPr>
              <a:t>Gegenstaende  - objecti</a:t>
            </a:r>
            <a:r>
              <a:rPr lang="en-US" sz="2800" b="0" i="0" u="none" strike="noStrike" cap="none">
                <a:solidFill>
                  <a:schemeClr val="dk1"/>
                </a:solidFill>
                <a:latin typeface="Calibri"/>
                <a:ea typeface="Calibri"/>
                <a:cs typeface="Calibri"/>
                <a:sym typeface="Calibri"/>
              </a:rPr>
              <a:t>: ciò che sta contro, ciò che sta davanti).</a:t>
            </a:r>
            <a:endParaRPr/>
          </a:p>
          <a:p>
            <a:pPr marL="0" marR="0" lvl="0" indent="0" algn="just" rtl="0">
              <a:lnSpc>
                <a:spcPct val="100000"/>
              </a:lnSpc>
              <a:spcBef>
                <a:spcPts val="56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INSOMMA: l’uomo non è mai semplicemente lì come un oggetto qualsiasi poiché è quell’ente PER CUI gli oggetti sono presenti. Egli è dunque sempre un certo </a:t>
            </a:r>
            <a:r>
              <a:rPr lang="en-US" sz="2800" b="1" i="0" u="none" strike="noStrike" cap="none">
                <a:solidFill>
                  <a:schemeClr val="dk1"/>
                </a:solidFill>
                <a:latin typeface="Calibri"/>
                <a:ea typeface="Calibri"/>
                <a:cs typeface="Calibri"/>
                <a:sym typeface="Calibri"/>
              </a:rPr>
              <a:t>punto di vista </a:t>
            </a:r>
            <a:r>
              <a:rPr lang="en-US" sz="2800" b="0" i="0" u="none" strike="noStrike" cap="none">
                <a:solidFill>
                  <a:schemeClr val="dk1"/>
                </a:solidFill>
                <a:latin typeface="Calibri"/>
                <a:ea typeface="Calibri"/>
                <a:cs typeface="Calibri"/>
                <a:sym typeface="Calibri"/>
              </a:rPr>
              <a:t>a cui gli oggetti si riferiscono e in questo prendono un certo significato.</a:t>
            </a:r>
            <a:endParaRPr/>
          </a:p>
        </p:txBody>
      </p:sp>
      <p:sp>
        <p:nvSpPr>
          <p:cNvPr id="434" name="Google Shape;434;p10"/>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35" name="Google Shape;435;p1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10</a:t>
            </a:fld>
            <a:endParaRPr/>
          </a:p>
        </p:txBody>
      </p:sp>
      <p:sp>
        <p:nvSpPr>
          <p:cNvPr id="2" name="Segnaposto numero diapositiva 1">
            <a:extLst>
              <a:ext uri="{FF2B5EF4-FFF2-40B4-BE49-F238E27FC236}">
                <a16:creationId xmlns:a16="http://schemas.microsoft.com/office/drawing/2014/main" id="{D3B6885C-1B8C-4DCF-BED1-6756FCC028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39"/>
        <p:cNvGrpSpPr/>
        <p:nvPr/>
      </p:nvGrpSpPr>
      <p:grpSpPr>
        <a:xfrm>
          <a:off x="0" y="0"/>
          <a:ext cx="0" cy="0"/>
          <a:chOff x="0" y="0"/>
          <a:chExt cx="0" cy="0"/>
        </a:xfrm>
      </p:grpSpPr>
      <p:sp>
        <p:nvSpPr>
          <p:cNvPr id="440" name="Google Shape;440;p1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Ma ek-sistenza e possibilità</a:t>
            </a:r>
            <a:endParaRPr/>
          </a:p>
        </p:txBody>
      </p:sp>
      <p:sp>
        <p:nvSpPr>
          <p:cNvPr id="441" name="Google Shape;441;p1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chemeClr val="dk1"/>
              </a:buClr>
              <a:buSzPts val="2700"/>
              <a:buFont typeface="Arial"/>
              <a:buNone/>
            </a:pPr>
            <a:r>
              <a:rPr lang="en-US" sz="2700" b="0" i="0" u="none" strike="noStrike" cap="none">
                <a:solidFill>
                  <a:schemeClr val="dk1"/>
                </a:solidFill>
                <a:latin typeface="Calibri"/>
                <a:ea typeface="Calibri"/>
                <a:cs typeface="Calibri"/>
                <a:sym typeface="Calibri"/>
              </a:rPr>
              <a:t>L’uomo come apertura, cioè relazione con gli oggetti in cdui essi tendono ad assumere un certo senso, ESISTE. L’essenza dell’uomo è perciò la sua esistenza. Egli sta sempre </a:t>
            </a:r>
            <a:r>
              <a:rPr lang="en-US" sz="2700" b="1" i="0" u="none" strike="noStrike" cap="none">
                <a:solidFill>
                  <a:schemeClr val="dk1"/>
                </a:solidFill>
                <a:latin typeface="Calibri"/>
                <a:ea typeface="Calibri"/>
                <a:cs typeface="Calibri"/>
                <a:sym typeface="Calibri"/>
              </a:rPr>
              <a:t>fuori-di-sé</a:t>
            </a:r>
            <a:r>
              <a:rPr lang="en-US" sz="2700" b="0" i="0" u="none" strike="noStrike" cap="none">
                <a:solidFill>
                  <a:schemeClr val="dk1"/>
                </a:solidFill>
                <a:latin typeface="Calibri"/>
                <a:ea typeface="Calibri"/>
                <a:cs typeface="Calibri"/>
                <a:sym typeface="Calibri"/>
              </a:rPr>
              <a:t> (ek-sistere) proteso verso le cose, il mondo, gli oggetti. Egli è sempre </a:t>
            </a:r>
            <a:r>
              <a:rPr lang="en-US" sz="2700" b="1" i="0" u="none" strike="noStrike" cap="none">
                <a:solidFill>
                  <a:schemeClr val="dk1"/>
                </a:solidFill>
                <a:latin typeface="Calibri"/>
                <a:ea typeface="Calibri"/>
                <a:cs typeface="Calibri"/>
                <a:sym typeface="Calibri"/>
              </a:rPr>
              <a:t>calato</a:t>
            </a:r>
            <a:r>
              <a:rPr lang="en-US" sz="2700" b="0" i="0" u="none" strike="noStrike" cap="none">
                <a:solidFill>
                  <a:schemeClr val="dk1"/>
                </a:solidFill>
                <a:latin typeface="Calibri"/>
                <a:ea typeface="Calibri"/>
                <a:cs typeface="Calibri"/>
                <a:sym typeface="Calibri"/>
              </a:rPr>
              <a:t> e </a:t>
            </a:r>
            <a:r>
              <a:rPr lang="en-US" sz="2700" b="1" i="0" u="none" strike="noStrike" cap="none">
                <a:solidFill>
                  <a:schemeClr val="dk1"/>
                </a:solidFill>
                <a:latin typeface="Calibri"/>
                <a:ea typeface="Calibri"/>
                <a:cs typeface="Calibri"/>
                <a:sym typeface="Calibri"/>
              </a:rPr>
              <a:t>gettato in </a:t>
            </a:r>
            <a:r>
              <a:rPr lang="en-US" sz="2700" b="0" i="0" u="none" strike="noStrike" cap="none">
                <a:solidFill>
                  <a:schemeClr val="dk1"/>
                </a:solidFill>
                <a:latin typeface="Calibri"/>
                <a:ea typeface="Calibri"/>
                <a:cs typeface="Calibri"/>
                <a:sym typeface="Calibri"/>
              </a:rPr>
              <a:t>una determinata situazione. Tale esser-ci dentro una situazione, quindi proteso fuori di sé non è solo spaziale –l’uomo è proteso verso gli oggetti non solo nel senso che li usa, li tocca, li manipola, ma anche </a:t>
            </a:r>
            <a:r>
              <a:rPr lang="en-US" sz="2700" b="1" i="0" u="none" strike="noStrike" cap="none">
                <a:solidFill>
                  <a:schemeClr val="dk1"/>
                </a:solidFill>
                <a:latin typeface="Calibri"/>
                <a:ea typeface="Calibri"/>
                <a:cs typeface="Calibri"/>
                <a:sym typeface="Calibri"/>
              </a:rPr>
              <a:t>temporale</a:t>
            </a:r>
            <a:r>
              <a:rPr lang="en-US" sz="2700" b="0" i="0" u="none" strike="noStrike" cap="none">
                <a:solidFill>
                  <a:schemeClr val="dk1"/>
                </a:solidFill>
                <a:latin typeface="Calibri"/>
                <a:ea typeface="Calibri"/>
                <a:cs typeface="Calibri"/>
                <a:sym typeface="Calibri"/>
              </a:rPr>
              <a:t> nel senso che in ogni suo rapporto con il mondo egli </a:t>
            </a:r>
            <a:r>
              <a:rPr lang="en-US" sz="2700" b="1" i="0" u="none" strike="noStrike" cap="none">
                <a:solidFill>
                  <a:schemeClr val="dk1"/>
                </a:solidFill>
                <a:latin typeface="Calibri"/>
                <a:ea typeface="Calibri"/>
                <a:cs typeface="Calibri"/>
                <a:sym typeface="Calibri"/>
              </a:rPr>
              <a:t>realizza il proprio essere, costruendolo istante dopo istante</a:t>
            </a:r>
            <a:r>
              <a:rPr lang="en-US" sz="2700" b="0" i="0" u="none" strike="noStrike" cap="none">
                <a:solidFill>
                  <a:schemeClr val="dk1"/>
                </a:solidFill>
                <a:latin typeface="Calibri"/>
                <a:ea typeface="Calibri"/>
                <a:cs typeface="Calibri"/>
                <a:sym typeface="Calibri"/>
              </a:rPr>
              <a:t>.</a:t>
            </a:r>
            <a:endParaRPr/>
          </a:p>
        </p:txBody>
      </p:sp>
      <p:sp>
        <p:nvSpPr>
          <p:cNvPr id="442" name="Google Shape;442;p11"/>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43" name="Google Shape;443;p1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11</a:t>
            </a:fld>
            <a:endParaRPr/>
          </a:p>
        </p:txBody>
      </p:sp>
      <p:sp>
        <p:nvSpPr>
          <p:cNvPr id="2" name="Segnaposto numero diapositiva 1">
            <a:extLst>
              <a:ext uri="{FF2B5EF4-FFF2-40B4-BE49-F238E27FC236}">
                <a16:creationId xmlns:a16="http://schemas.microsoft.com/office/drawing/2014/main" id="{85B62F11-56B4-4C12-8556-6D18E6C130E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7"/>
        <p:cNvGrpSpPr/>
        <p:nvPr/>
      </p:nvGrpSpPr>
      <p:grpSpPr>
        <a:xfrm>
          <a:off x="0" y="0"/>
          <a:ext cx="0" cy="0"/>
          <a:chOff x="0" y="0"/>
          <a:chExt cx="0" cy="0"/>
        </a:xfrm>
      </p:grpSpPr>
      <p:sp>
        <p:nvSpPr>
          <p:cNvPr id="448" name="Google Shape;448;p12"/>
          <p:cNvSpPr txBox="1">
            <a:spLocks noGrp="1"/>
          </p:cNvSpPr>
          <p:nvPr>
            <p:ph type="title"/>
          </p:nvPr>
        </p:nvSpPr>
        <p:spPr>
          <a:xfrm>
            <a:off x="0" y="274637"/>
            <a:ext cx="91440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Calibri"/>
              <a:buNone/>
            </a:pPr>
            <a:r>
              <a:rPr lang="en-US" sz="3600" b="0" i="0" u="none">
                <a:solidFill>
                  <a:schemeClr val="dk1"/>
                </a:solidFill>
                <a:latin typeface="Calibri"/>
                <a:ea typeface="Calibri"/>
                <a:cs typeface="Calibri"/>
                <a:sym typeface="Calibri"/>
              </a:rPr>
              <a:t>Semplice presenza e possibilità</a:t>
            </a:r>
            <a:endParaRPr/>
          </a:p>
        </p:txBody>
      </p:sp>
      <p:sp>
        <p:nvSpPr>
          <p:cNvPr id="449" name="Google Shape;449;p12"/>
          <p:cNvSpPr txBox="1">
            <a:spLocks noGrp="1"/>
          </p:cNvSpPr>
          <p:nvPr>
            <p:ph type="body" idx="1"/>
          </p:nvPr>
        </p:nvSpPr>
        <p:spPr>
          <a:xfrm>
            <a:off x="468312" y="1916112"/>
            <a:ext cx="8229600" cy="452596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90000"/>
              </a:lnSpc>
              <a:spcBef>
                <a:spcPts val="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L’oggetto semplicemente presente ha un suo essere determinato e chiuso in sé, è lì nella sua oggettività.</a:t>
            </a:r>
            <a:endParaRPr/>
          </a:p>
          <a:p>
            <a:pPr marL="342900" marR="0" lvl="0" indent="-342900" algn="just" rtl="0">
              <a:lnSpc>
                <a:spcPct val="90000"/>
              </a:lnSpc>
              <a:spcBef>
                <a:spcPts val="56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L’uomo </a:t>
            </a:r>
            <a:r>
              <a:rPr lang="en-US" sz="2800" b="1" i="0" u="sng" strike="noStrike" cap="none">
                <a:solidFill>
                  <a:schemeClr val="dk1"/>
                </a:solidFill>
                <a:latin typeface="Calibri"/>
                <a:ea typeface="Calibri"/>
                <a:cs typeface="Calibri"/>
                <a:sym typeface="Calibri"/>
              </a:rPr>
              <a:t>non</a:t>
            </a:r>
            <a:r>
              <a:rPr lang="en-US" sz="2800" b="0" i="0" u="none" strike="noStrike" cap="none">
                <a:solidFill>
                  <a:schemeClr val="dk1"/>
                </a:solidFill>
                <a:latin typeface="Calibri"/>
                <a:ea typeface="Calibri"/>
                <a:cs typeface="Calibri"/>
                <a:sym typeface="Calibri"/>
              </a:rPr>
              <a:t> ha un suo essere determinato, ma, nel rapporto con il mondo </a:t>
            </a:r>
            <a:r>
              <a:rPr lang="en-US" sz="2800" b="1" i="0" u="sng" strike="noStrike" cap="none">
                <a:solidFill>
                  <a:schemeClr val="dk1"/>
                </a:solidFill>
                <a:latin typeface="Calibri"/>
                <a:ea typeface="Calibri"/>
                <a:cs typeface="Calibri"/>
                <a:sym typeface="Calibri"/>
              </a:rPr>
              <a:t>realizza</a:t>
            </a:r>
            <a:r>
              <a:rPr lang="en-US" sz="2800" b="0" i="0" u="none" strike="noStrike" cap="none">
                <a:solidFill>
                  <a:schemeClr val="dk1"/>
                </a:solidFill>
                <a:latin typeface="Calibri"/>
                <a:ea typeface="Calibri"/>
                <a:cs typeface="Calibri"/>
                <a:sym typeface="Calibri"/>
              </a:rPr>
              <a:t> il suo essere, ha da essere, muta se stesso giungendo ad essere qualcosa (qualcuno) che prima non era.</a:t>
            </a:r>
            <a:endParaRPr/>
          </a:p>
          <a:p>
            <a:pPr marL="342900" marR="0" lvl="0" indent="-342900" algn="just" rtl="0">
              <a:lnSpc>
                <a:spcPct val="90000"/>
              </a:lnSpc>
              <a:spcBef>
                <a:spcPts val="560"/>
              </a:spcBef>
              <a:spcAft>
                <a:spcPts val="0"/>
              </a:spcAft>
              <a:buClr>
                <a:schemeClr val="dk1"/>
              </a:buClr>
              <a:buSzPts val="2800"/>
              <a:buFont typeface="Arial"/>
              <a:buNone/>
            </a:pPr>
            <a:r>
              <a:rPr lang="en-US" sz="2800" b="0" i="0" u="none" strike="noStrike" cap="none">
                <a:solidFill>
                  <a:schemeClr val="dk1"/>
                </a:solidFill>
                <a:latin typeface="Calibri"/>
                <a:ea typeface="Calibri"/>
                <a:cs typeface="Calibri"/>
                <a:sym typeface="Calibri"/>
              </a:rPr>
              <a:t>L’esserci è dunque ek-sistente nella </a:t>
            </a:r>
            <a:r>
              <a:rPr lang="en-US" sz="2800" b="1" i="0" u="sng" strike="noStrike" cap="none">
                <a:solidFill>
                  <a:schemeClr val="dk1"/>
                </a:solidFill>
                <a:latin typeface="Calibri"/>
                <a:ea typeface="Calibri"/>
                <a:cs typeface="Calibri"/>
                <a:sym typeface="Calibri"/>
              </a:rPr>
              <a:t>possibilità</a:t>
            </a:r>
            <a:r>
              <a:rPr lang="en-US" sz="2800" b="0" i="0" u="none" strike="noStrike" cap="none">
                <a:solidFill>
                  <a:schemeClr val="dk1"/>
                </a:solidFill>
                <a:latin typeface="Calibri"/>
                <a:ea typeface="Calibri"/>
                <a:cs typeface="Calibri"/>
                <a:sym typeface="Calibri"/>
              </a:rPr>
              <a:t> e </a:t>
            </a:r>
            <a:r>
              <a:rPr lang="en-US" sz="2800" b="1" i="0" u="sng" strike="noStrike" cap="none">
                <a:solidFill>
                  <a:schemeClr val="dk1"/>
                </a:solidFill>
                <a:latin typeface="Calibri"/>
                <a:ea typeface="Calibri"/>
                <a:cs typeface="Calibri"/>
                <a:sym typeface="Calibri"/>
              </a:rPr>
              <a:t>DECIDE</a:t>
            </a:r>
            <a:r>
              <a:rPr lang="en-US" sz="2800" b="0" i="0" u="none" strike="noStrike" cap="none">
                <a:solidFill>
                  <a:schemeClr val="dk1"/>
                </a:solidFill>
                <a:latin typeface="Calibri"/>
                <a:ea typeface="Calibri"/>
                <a:cs typeface="Calibri"/>
                <a:sym typeface="Calibri"/>
              </a:rPr>
              <a:t> del proprio essere nel senso dell’autenticità o della dissipazione di sé.</a:t>
            </a:r>
            <a:endParaRPr/>
          </a:p>
        </p:txBody>
      </p:sp>
      <p:sp>
        <p:nvSpPr>
          <p:cNvPr id="450" name="Google Shape;450;p12"/>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51" name="Google Shape;451;p1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12</a:t>
            </a:fld>
            <a:endParaRPr/>
          </a:p>
        </p:txBody>
      </p:sp>
      <p:sp>
        <p:nvSpPr>
          <p:cNvPr id="2" name="Segnaposto numero diapositiva 1">
            <a:extLst>
              <a:ext uri="{FF2B5EF4-FFF2-40B4-BE49-F238E27FC236}">
                <a16:creationId xmlns:a16="http://schemas.microsoft.com/office/drawing/2014/main" id="{FBF0D8AF-988E-4CEB-850A-342D5AE16D6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55"/>
        <p:cNvGrpSpPr/>
        <p:nvPr/>
      </p:nvGrpSpPr>
      <p:grpSpPr>
        <a:xfrm>
          <a:off x="0" y="0"/>
          <a:ext cx="0" cy="0"/>
          <a:chOff x="0" y="0"/>
          <a:chExt cx="0" cy="0"/>
        </a:xfrm>
      </p:grpSpPr>
      <p:sp>
        <p:nvSpPr>
          <p:cNvPr id="456" name="Google Shape;456;p1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Kierkegaard </a:t>
            </a:r>
            <a:endParaRPr/>
          </a:p>
        </p:txBody>
      </p:sp>
      <p:sp>
        <p:nvSpPr>
          <p:cNvPr id="457" name="Google Shape;457;p1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600"/>
              <a:buFont typeface="Arial"/>
              <a:buNone/>
            </a:pPr>
            <a:r>
              <a:rPr lang="en-US" sz="2600" b="0" i="0" u="none" strike="noStrike" cap="none">
                <a:solidFill>
                  <a:schemeClr val="dk1"/>
                </a:solidFill>
                <a:latin typeface="Calibri"/>
                <a:ea typeface="Calibri"/>
                <a:cs typeface="Calibri"/>
                <a:sym typeface="Calibri"/>
              </a:rPr>
              <a:t>Ecco qui ripresentarsi il tema kiekegaardiano dell’esistenza come qualcosa di caratterizzato profondamente dalla </a:t>
            </a:r>
            <a:r>
              <a:rPr lang="en-US" sz="2600" b="1" i="0" u="none" strike="noStrike" cap="none">
                <a:solidFill>
                  <a:schemeClr val="dk1"/>
                </a:solidFill>
                <a:latin typeface="Calibri"/>
                <a:ea typeface="Calibri"/>
                <a:cs typeface="Calibri"/>
                <a:sym typeface="Calibri"/>
              </a:rPr>
              <a:t>possibilità</a:t>
            </a:r>
            <a:r>
              <a:rPr lang="en-US" sz="2600" b="0" i="0" u="none" strike="noStrike" cap="none">
                <a:solidFill>
                  <a:schemeClr val="dk1"/>
                </a:solidFill>
                <a:latin typeface="Calibri"/>
                <a:ea typeface="Calibri"/>
                <a:cs typeface="Calibri"/>
                <a:sym typeface="Calibri"/>
              </a:rPr>
              <a:t>…la possibilità come categoria più «pesante» della realtà significa per Heidegger che l’uomo è un </a:t>
            </a:r>
            <a:r>
              <a:rPr lang="en-US" sz="2600" b="1" i="0" u="sng" strike="noStrike" cap="none">
                <a:solidFill>
                  <a:schemeClr val="dk1"/>
                </a:solidFill>
                <a:latin typeface="Calibri"/>
                <a:ea typeface="Calibri"/>
                <a:cs typeface="Calibri"/>
                <a:sym typeface="Calibri"/>
              </a:rPr>
              <a:t>progetto</a:t>
            </a:r>
            <a:r>
              <a:rPr lang="en-US" sz="2600" b="0" i="0" u="none" strike="noStrike" cap="none">
                <a:solidFill>
                  <a:schemeClr val="dk1"/>
                </a:solidFill>
                <a:latin typeface="Calibri"/>
                <a:ea typeface="Calibri"/>
                <a:cs typeface="Calibri"/>
                <a:sym typeface="Calibri"/>
              </a:rPr>
              <a:t>, ha da essere, è nella possibilità, e che la </a:t>
            </a:r>
            <a:r>
              <a:rPr lang="en-US" sz="2600" b="1" i="0" u="none" strike="noStrike" cap="none">
                <a:solidFill>
                  <a:schemeClr val="dk1"/>
                </a:solidFill>
                <a:latin typeface="Calibri"/>
                <a:ea typeface="Calibri"/>
                <a:cs typeface="Calibri"/>
                <a:sym typeface="Calibri"/>
              </a:rPr>
              <a:t>semplice presenza</a:t>
            </a:r>
            <a:r>
              <a:rPr lang="en-US" sz="2600" b="0" i="0" u="none" strike="noStrike" cap="none">
                <a:solidFill>
                  <a:schemeClr val="dk1"/>
                </a:solidFill>
                <a:latin typeface="Calibri"/>
                <a:ea typeface="Calibri"/>
                <a:cs typeface="Calibri"/>
                <a:sym typeface="Calibri"/>
              </a:rPr>
              <a:t> è semplicemente una categoria </a:t>
            </a:r>
            <a:r>
              <a:rPr lang="en-US" sz="2600" b="1" i="0" u="sng" strike="noStrike" cap="none">
                <a:solidFill>
                  <a:schemeClr val="dk1"/>
                </a:solidFill>
                <a:latin typeface="Calibri"/>
                <a:ea typeface="Calibri"/>
                <a:cs typeface="Calibri"/>
                <a:sym typeface="Calibri"/>
              </a:rPr>
              <a:t>derivata</a:t>
            </a:r>
            <a:r>
              <a:rPr lang="en-US" sz="2600" b="0" i="0" u="none" strike="noStrike" cap="none">
                <a:solidFill>
                  <a:schemeClr val="dk1"/>
                </a:solidFill>
                <a:latin typeface="Calibri"/>
                <a:ea typeface="Calibri"/>
                <a:cs typeface="Calibri"/>
                <a:sym typeface="Calibri"/>
              </a:rPr>
              <a:t>: ciò che è reale nel senso di semplicemente presente è qualcosa considerato a prescindere dal progetto in cui trova il suo senso, quindi qualcosa che è pensato in modo </a:t>
            </a:r>
            <a:r>
              <a:rPr lang="en-US" sz="2600" b="0" i="0" u="sng" strike="noStrike" cap="none">
                <a:solidFill>
                  <a:schemeClr val="dk1"/>
                </a:solidFill>
                <a:latin typeface="Calibri"/>
                <a:ea typeface="Calibri"/>
                <a:cs typeface="Calibri"/>
                <a:sym typeface="Calibri"/>
              </a:rPr>
              <a:t>difettivo</a:t>
            </a:r>
            <a:r>
              <a:rPr lang="en-US" sz="2600" b="0" i="0" u="none" strike="noStrike" cap="none">
                <a:solidFill>
                  <a:schemeClr val="dk1"/>
                </a:solidFill>
                <a:latin typeface="Calibri"/>
                <a:ea typeface="Calibri"/>
                <a:cs typeface="Calibri"/>
                <a:sym typeface="Calibri"/>
              </a:rPr>
              <a:t> e </a:t>
            </a:r>
            <a:r>
              <a:rPr lang="en-US" sz="2600" b="0" i="0" u="sng" strike="noStrike" cap="none">
                <a:solidFill>
                  <a:schemeClr val="dk1"/>
                </a:solidFill>
                <a:latin typeface="Calibri"/>
                <a:ea typeface="Calibri"/>
                <a:cs typeface="Calibri"/>
                <a:sym typeface="Calibri"/>
              </a:rPr>
              <a:t>privativo</a:t>
            </a:r>
            <a:r>
              <a:rPr lang="en-US" sz="2600" b="0" i="0" u="none" strike="noStrike" cap="none">
                <a:solidFill>
                  <a:schemeClr val="dk1"/>
                </a:solidFill>
                <a:latin typeface="Calibri"/>
                <a:ea typeface="Calibri"/>
                <a:cs typeface="Calibri"/>
                <a:sym typeface="Calibri"/>
              </a:rPr>
              <a:t>.</a:t>
            </a:r>
            <a:endParaRPr/>
          </a:p>
        </p:txBody>
      </p:sp>
      <p:sp>
        <p:nvSpPr>
          <p:cNvPr id="458" name="Google Shape;458;p13"/>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59" name="Google Shape;459;p1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13</a:t>
            </a:fld>
            <a:endParaRPr/>
          </a:p>
        </p:txBody>
      </p:sp>
      <p:sp>
        <p:nvSpPr>
          <p:cNvPr id="2" name="Segnaposto numero diapositiva 1">
            <a:extLst>
              <a:ext uri="{FF2B5EF4-FFF2-40B4-BE49-F238E27FC236}">
                <a16:creationId xmlns:a16="http://schemas.microsoft.com/office/drawing/2014/main" id="{78AACB83-2237-4CC5-9E3B-E1CB61F7C0B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63"/>
        <p:cNvGrpSpPr/>
        <p:nvPr/>
      </p:nvGrpSpPr>
      <p:grpSpPr>
        <a:xfrm>
          <a:off x="0" y="0"/>
          <a:ext cx="0" cy="0"/>
          <a:chOff x="0" y="0"/>
          <a:chExt cx="0" cy="0"/>
        </a:xfrm>
      </p:grpSpPr>
      <p:sp>
        <p:nvSpPr>
          <p:cNvPr id="464" name="Google Shape;464;p1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Calibri"/>
              <a:buNone/>
            </a:pPr>
            <a:r>
              <a:rPr lang="en-US" sz="3600" b="1" i="0" u="none">
                <a:solidFill>
                  <a:schemeClr val="dk1"/>
                </a:solidFill>
                <a:latin typeface="Calibri"/>
                <a:ea typeface="Calibri"/>
                <a:cs typeface="Calibri"/>
                <a:sym typeface="Calibri"/>
              </a:rPr>
              <a:t>PROGETTO</a:t>
            </a:r>
            <a:endParaRPr/>
          </a:p>
        </p:txBody>
      </p:sp>
      <p:sp>
        <p:nvSpPr>
          <p:cNvPr id="465" name="Google Shape;465;p14"/>
          <p:cNvSpPr txBox="1">
            <a:spLocks noGrp="1"/>
          </p:cNvSpPr>
          <p:nvPr>
            <p:ph type="body" idx="1"/>
          </p:nvPr>
        </p:nvSpPr>
        <p:spPr>
          <a:xfrm>
            <a:off x="468312" y="1916112"/>
            <a:ext cx="8229600" cy="4525962"/>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90000"/>
              </a:lnSpc>
              <a:spcBef>
                <a:spcPts val="0"/>
              </a:spcBef>
              <a:spcAft>
                <a:spcPts val="0"/>
              </a:spcAft>
              <a:buClr>
                <a:schemeClr val="dk1"/>
              </a:buClr>
              <a:buSzPts val="2300"/>
              <a:buFont typeface="Arial"/>
              <a:buNone/>
            </a:pPr>
            <a:r>
              <a:rPr lang="en-US" sz="2300" b="0" i="0" u="none" strike="noStrike" cap="none">
                <a:solidFill>
                  <a:schemeClr val="dk1"/>
                </a:solidFill>
                <a:latin typeface="Calibri"/>
                <a:ea typeface="Calibri"/>
                <a:cs typeface="Calibri"/>
                <a:sym typeface="Calibri"/>
              </a:rPr>
              <a:t>L’uomo è dunque un</a:t>
            </a:r>
            <a:r>
              <a:rPr lang="en-US" sz="2300" b="1" i="0" u="none" strike="noStrike" cap="none">
                <a:solidFill>
                  <a:schemeClr val="dk1"/>
                </a:solidFill>
                <a:latin typeface="Calibri"/>
                <a:ea typeface="Calibri"/>
                <a:cs typeface="Calibri"/>
                <a:sym typeface="Calibri"/>
              </a:rPr>
              <a:t> poter-essere</a:t>
            </a:r>
            <a:r>
              <a:rPr lang="en-US" sz="2300" b="0" i="0" u="none" strike="noStrike" cap="none">
                <a:solidFill>
                  <a:schemeClr val="dk1"/>
                </a:solidFill>
                <a:latin typeface="Calibri"/>
                <a:ea typeface="Calibri"/>
                <a:cs typeface="Calibri"/>
                <a:sym typeface="Calibri"/>
              </a:rPr>
              <a:t>, è un ente che progetta se stesso e gli oggetti del mondo si orientano in base a questo suo progetto. Dentro il progetto anch’essi non possono essere considerati semplici presenze. Al contrario essi si qualificano come degli </a:t>
            </a:r>
            <a:endParaRPr/>
          </a:p>
          <a:p>
            <a:pPr marL="342900" marR="0" lvl="0" indent="-342900" algn="ctr" rtl="0">
              <a:lnSpc>
                <a:spcPct val="90000"/>
              </a:lnSpc>
              <a:spcBef>
                <a:spcPts val="460"/>
              </a:spcBef>
              <a:spcAft>
                <a:spcPts val="0"/>
              </a:spcAft>
              <a:buClr>
                <a:schemeClr val="dk1"/>
              </a:buClr>
              <a:buSzPts val="2300"/>
              <a:buFont typeface="Arial"/>
              <a:buNone/>
            </a:pPr>
            <a:r>
              <a:rPr lang="en-US" sz="2300" b="1" i="0" u="sng" strike="noStrike" cap="none">
                <a:solidFill>
                  <a:schemeClr val="dk1"/>
                </a:solidFill>
                <a:latin typeface="Calibri"/>
                <a:ea typeface="Calibri"/>
                <a:cs typeface="Calibri"/>
                <a:sym typeface="Calibri"/>
              </a:rPr>
              <a:t>UTILIZZABILI</a:t>
            </a:r>
            <a:endParaRPr/>
          </a:p>
          <a:p>
            <a:pPr marL="342900" marR="0" lvl="0" indent="-342900" algn="ctr" rtl="0">
              <a:lnSpc>
                <a:spcPct val="90000"/>
              </a:lnSpc>
              <a:spcBef>
                <a:spcPts val="460"/>
              </a:spcBef>
              <a:spcAft>
                <a:spcPts val="0"/>
              </a:spcAft>
              <a:buClr>
                <a:schemeClr val="dk1"/>
              </a:buClr>
              <a:buSzPts val="2300"/>
              <a:buFont typeface="Arial"/>
              <a:buNone/>
            </a:pPr>
            <a:r>
              <a:rPr lang="en-US" sz="2300" b="1" i="0" u="sng" strike="noStrike" cap="none">
                <a:solidFill>
                  <a:schemeClr val="dk1"/>
                </a:solidFill>
                <a:latin typeface="Calibri"/>
                <a:ea typeface="Calibri"/>
                <a:cs typeface="Calibri"/>
                <a:sym typeface="Calibri"/>
              </a:rPr>
              <a:t>È utilizzabile ciò che assume il suo senso perché viene considerato strumento per realizzare una data forma di vita.</a:t>
            </a:r>
            <a:endParaRPr/>
          </a:p>
          <a:p>
            <a:pPr marL="342900" marR="0" lvl="0" indent="-342900" algn="ctr" rtl="0">
              <a:lnSpc>
                <a:spcPct val="90000"/>
              </a:lnSpc>
              <a:spcBef>
                <a:spcPts val="480"/>
              </a:spcBef>
              <a:spcAft>
                <a:spcPts val="0"/>
              </a:spcAft>
              <a:buClr>
                <a:schemeClr val="dk1"/>
              </a:buClr>
              <a:buSzPts val="2300"/>
              <a:buFont typeface="Arial"/>
              <a:buNone/>
            </a:pPr>
            <a:r>
              <a:rPr lang="en-US" sz="2300" b="0" i="0" u="none" strike="noStrike" cap="none">
                <a:solidFill>
                  <a:schemeClr val="dk1"/>
                </a:solidFill>
                <a:latin typeface="Calibri"/>
                <a:ea typeface="Calibri"/>
                <a:cs typeface="Calibri"/>
                <a:sym typeface="Calibri"/>
              </a:rPr>
              <a:t>Quindi non si tratta di interpretare utilitaristicamente il termine, ma nel senso di un rapporto che viene a definirsi di volta in volta in base a ciò che io posso essere</a:t>
            </a:r>
            <a:r>
              <a:rPr lang="en-US" sz="2400" b="0" i="0" u="none" strike="noStrike" cap="none">
                <a:solidFill>
                  <a:schemeClr val="dk1"/>
                </a:solidFill>
                <a:latin typeface="Calibri"/>
                <a:ea typeface="Calibri"/>
                <a:cs typeface="Calibri"/>
                <a:sym typeface="Calibri"/>
              </a:rPr>
              <a:t>.</a:t>
            </a:r>
            <a:endParaRPr/>
          </a:p>
        </p:txBody>
      </p:sp>
      <p:sp>
        <p:nvSpPr>
          <p:cNvPr id="466" name="Google Shape;466;p14"/>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67" name="Google Shape;467;p1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14</a:t>
            </a:fld>
            <a:endParaRPr/>
          </a:p>
        </p:txBody>
      </p:sp>
      <p:sp>
        <p:nvSpPr>
          <p:cNvPr id="2" name="Segnaposto numero diapositiva 1">
            <a:extLst>
              <a:ext uri="{FF2B5EF4-FFF2-40B4-BE49-F238E27FC236}">
                <a16:creationId xmlns:a16="http://schemas.microsoft.com/office/drawing/2014/main" id="{2053B321-ED5A-49BE-8A65-4135BD9E2DA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1"/>
        <p:cNvGrpSpPr/>
        <p:nvPr/>
      </p:nvGrpSpPr>
      <p:grpSpPr>
        <a:xfrm>
          <a:off x="0" y="0"/>
          <a:ext cx="0" cy="0"/>
          <a:chOff x="0" y="0"/>
          <a:chExt cx="0" cy="0"/>
        </a:xfrm>
      </p:grpSpPr>
      <p:sp>
        <p:nvSpPr>
          <p:cNvPr id="472" name="Google Shape;472;p1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rmAutofit/>
          </a:bodyPr>
          <a:lstStyle/>
          <a:p>
            <a:pPr marL="0" lvl="0" indent="0" algn="ctr" rtl="0">
              <a:lnSpc>
                <a:spcPct val="100000"/>
              </a:lnSpc>
              <a:spcBef>
                <a:spcPts val="0"/>
              </a:spcBef>
              <a:spcAft>
                <a:spcPts val="0"/>
              </a:spcAft>
              <a:buClr>
                <a:schemeClr val="dk1"/>
              </a:buClr>
              <a:buSzPts val="3200"/>
              <a:buFont typeface="Calibri"/>
              <a:buNone/>
            </a:pPr>
            <a:r>
              <a:rPr lang="en-US" sz="3200" b="1" i="0" u="none">
                <a:solidFill>
                  <a:schemeClr val="dk1"/>
                </a:solidFill>
                <a:latin typeface="Calibri"/>
                <a:ea typeface="Calibri"/>
                <a:cs typeface="Calibri"/>
                <a:sym typeface="Calibri"/>
              </a:rPr>
              <a:t>ESSERE-NEL-MONDO</a:t>
            </a:r>
            <a:br>
              <a:rPr lang="en-US" sz="3200" b="1" i="0" u="none">
                <a:solidFill>
                  <a:schemeClr val="dk1"/>
                </a:solidFill>
                <a:latin typeface="Calibri"/>
                <a:ea typeface="Calibri"/>
                <a:cs typeface="Calibri"/>
                <a:sym typeface="Calibri"/>
              </a:rPr>
            </a:br>
            <a:r>
              <a:rPr lang="en-US" sz="3200" b="1" i="0" u="none">
                <a:solidFill>
                  <a:schemeClr val="dk1"/>
                </a:solidFill>
                <a:latin typeface="Calibri"/>
                <a:ea typeface="Calibri"/>
                <a:cs typeface="Calibri"/>
                <a:sym typeface="Calibri"/>
              </a:rPr>
              <a:t>(In-der-Welt-sein)</a:t>
            </a:r>
            <a:endParaRPr/>
          </a:p>
        </p:txBody>
      </p:sp>
      <p:sp>
        <p:nvSpPr>
          <p:cNvPr id="473" name="Google Shape;473;p15"/>
          <p:cNvSpPr txBox="1">
            <a:spLocks noGrp="1"/>
          </p:cNvSpPr>
          <p:nvPr>
            <p:ph type="body" idx="1"/>
          </p:nvPr>
        </p:nvSpPr>
        <p:spPr>
          <a:xfrm>
            <a:off x="539750" y="1844675"/>
            <a:ext cx="8135937" cy="4105275"/>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300"/>
              <a:buFont typeface="Arial"/>
              <a:buNone/>
            </a:pPr>
            <a:r>
              <a:rPr lang="en-US" sz="2300" b="0" i="0" u="none" strike="noStrike" cap="none">
                <a:solidFill>
                  <a:schemeClr val="dk1"/>
                </a:solidFill>
                <a:latin typeface="Calibri"/>
                <a:ea typeface="Calibri"/>
                <a:cs typeface="Calibri"/>
                <a:sym typeface="Calibri"/>
              </a:rPr>
              <a:t>L’uomo, a partire dalla sua </a:t>
            </a:r>
            <a:r>
              <a:rPr lang="en-US" sz="2300" b="1" i="0" u="none" strike="noStrike" cap="none">
                <a:solidFill>
                  <a:schemeClr val="dk1"/>
                </a:solidFill>
                <a:latin typeface="Calibri"/>
                <a:ea typeface="Calibri"/>
                <a:cs typeface="Calibri"/>
                <a:sym typeface="Calibri"/>
              </a:rPr>
              <a:t>gettatezza</a:t>
            </a:r>
            <a:r>
              <a:rPr lang="en-US" sz="2300" b="0" i="0" u="none" strike="noStrike" cap="none">
                <a:solidFill>
                  <a:schemeClr val="dk1"/>
                </a:solidFill>
                <a:latin typeface="Calibri"/>
                <a:ea typeface="Calibri"/>
                <a:cs typeface="Calibri"/>
                <a:sym typeface="Calibri"/>
              </a:rPr>
              <a:t>, dal fatto che si trova ad essere, si progetta, cioè costruisce se stesso. Ciò significa che egli </a:t>
            </a:r>
            <a:r>
              <a:rPr lang="en-US" sz="2300" b="1" i="0" u="sng" strike="noStrike" cap="none">
                <a:solidFill>
                  <a:schemeClr val="dk1"/>
                </a:solidFill>
                <a:latin typeface="Calibri"/>
                <a:ea typeface="Calibri"/>
                <a:cs typeface="Calibri"/>
                <a:sym typeface="Calibri"/>
              </a:rPr>
              <a:t>trascende</a:t>
            </a:r>
            <a:r>
              <a:rPr lang="en-US" sz="2300" b="1" i="0" u="none" strike="noStrike" cap="none">
                <a:solidFill>
                  <a:schemeClr val="dk1"/>
                </a:solidFill>
                <a:latin typeface="Calibri"/>
                <a:ea typeface="Calibri"/>
                <a:cs typeface="Calibri"/>
                <a:sym typeface="Calibri"/>
              </a:rPr>
              <a:t> </a:t>
            </a:r>
            <a:r>
              <a:rPr lang="en-US" sz="2300" b="1" i="0" u="sng" strike="noStrike" cap="none">
                <a:solidFill>
                  <a:schemeClr val="dk1"/>
                </a:solidFill>
                <a:latin typeface="Calibri"/>
                <a:ea typeface="Calibri"/>
                <a:cs typeface="Calibri"/>
                <a:sym typeface="Calibri"/>
              </a:rPr>
              <a:t>(oltrepassa)</a:t>
            </a:r>
            <a:r>
              <a:rPr lang="en-US" sz="2300" b="0" i="0" u="none" strike="noStrike" cap="none">
                <a:solidFill>
                  <a:schemeClr val="dk1"/>
                </a:solidFill>
                <a:latin typeface="Calibri"/>
                <a:ea typeface="Calibri"/>
                <a:cs typeface="Calibri"/>
                <a:sym typeface="Calibri"/>
              </a:rPr>
              <a:t> – con il suo progettarsi – se stesso verso il mondo, è sempre </a:t>
            </a:r>
            <a:r>
              <a:rPr lang="en-US" sz="2300" b="1" i="0" u="sng" strike="noStrike" cap="none">
                <a:solidFill>
                  <a:schemeClr val="dk1"/>
                </a:solidFill>
                <a:latin typeface="Calibri"/>
                <a:ea typeface="Calibri"/>
                <a:cs typeface="Calibri"/>
                <a:sym typeface="Calibri"/>
              </a:rPr>
              <a:t>proteso oltre </a:t>
            </a:r>
            <a:r>
              <a:rPr lang="en-US" sz="2300" b="0" i="0" u="none" strike="noStrike" cap="none">
                <a:solidFill>
                  <a:schemeClr val="dk1"/>
                </a:solidFill>
                <a:latin typeface="Calibri"/>
                <a:ea typeface="Calibri"/>
                <a:cs typeface="Calibri"/>
                <a:sym typeface="Calibri"/>
              </a:rPr>
              <a:t>se stesso in direzione del mondo, ma non nel senso contemplativo e intenzionale, come asseriva Husserl, bensì nel senso concreto dell’</a:t>
            </a:r>
            <a:r>
              <a:rPr lang="en-US" sz="2300" b="1" i="0" u="none" strike="noStrike" cap="none">
                <a:solidFill>
                  <a:schemeClr val="dk1"/>
                </a:solidFill>
                <a:latin typeface="Calibri"/>
                <a:ea typeface="Calibri"/>
                <a:cs typeface="Calibri"/>
                <a:sym typeface="Calibri"/>
              </a:rPr>
              <a:t>avere a che fare </a:t>
            </a:r>
            <a:r>
              <a:rPr lang="en-US" sz="2300" b="0" i="0" u="none" strike="noStrike" cap="none">
                <a:solidFill>
                  <a:schemeClr val="dk1"/>
                </a:solidFill>
                <a:latin typeface="Calibri"/>
                <a:ea typeface="Calibri"/>
                <a:cs typeface="Calibri"/>
                <a:sym typeface="Calibri"/>
              </a:rPr>
              <a:t>con le cose per trasformare, nel commercio con le cose, se stesso secondo il suo poter-essere. </a:t>
            </a:r>
            <a:endParaRPr/>
          </a:p>
          <a:p>
            <a:pPr marL="0" marR="0" lvl="0" indent="0" algn="just" rtl="0">
              <a:lnSpc>
                <a:spcPct val="100000"/>
              </a:lnSpc>
              <a:spcBef>
                <a:spcPts val="460"/>
              </a:spcBef>
              <a:spcAft>
                <a:spcPts val="0"/>
              </a:spcAft>
              <a:buClr>
                <a:schemeClr val="dk1"/>
              </a:buClr>
              <a:buSzPts val="2300"/>
              <a:buFont typeface="Arial"/>
              <a:buNone/>
            </a:pPr>
            <a:r>
              <a:rPr lang="en-US" sz="2300" b="0" i="0" u="none" strike="noStrike" cap="none">
                <a:solidFill>
                  <a:schemeClr val="dk1"/>
                </a:solidFill>
                <a:latin typeface="Calibri"/>
                <a:ea typeface="Calibri"/>
                <a:cs typeface="Calibri"/>
                <a:sym typeface="Calibri"/>
              </a:rPr>
              <a:t>Heidegger si propone di studiare proprio questa concreta vita nel suo sviluppo, in cui l’uomo si costruisce cercando di dare senso a sé e al mondo.</a:t>
            </a:r>
            <a:endParaRPr/>
          </a:p>
          <a:p>
            <a:pPr marL="342900" marR="0" lvl="0" indent="-196850" algn="l" rtl="0">
              <a:spcBef>
                <a:spcPts val="460"/>
              </a:spcBef>
              <a:spcAft>
                <a:spcPts val="0"/>
              </a:spcAft>
              <a:buClr>
                <a:schemeClr val="dk1"/>
              </a:buClr>
              <a:buSzPts val="2300"/>
              <a:buFont typeface="Arial"/>
              <a:buNone/>
            </a:pPr>
            <a:endParaRPr sz="2300" b="0" i="0" u="none">
              <a:solidFill>
                <a:schemeClr val="dk1"/>
              </a:solidFill>
              <a:latin typeface="Calibri"/>
              <a:ea typeface="Calibri"/>
              <a:cs typeface="Calibri"/>
              <a:sym typeface="Calibri"/>
            </a:endParaRPr>
          </a:p>
        </p:txBody>
      </p:sp>
      <p:sp>
        <p:nvSpPr>
          <p:cNvPr id="474" name="Google Shape;474;p15"/>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75" name="Google Shape;475;p1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15</a:t>
            </a:fld>
            <a:endParaRPr/>
          </a:p>
        </p:txBody>
      </p:sp>
      <p:sp>
        <p:nvSpPr>
          <p:cNvPr id="2" name="Segnaposto numero diapositiva 1">
            <a:extLst>
              <a:ext uri="{FF2B5EF4-FFF2-40B4-BE49-F238E27FC236}">
                <a16:creationId xmlns:a16="http://schemas.microsoft.com/office/drawing/2014/main" id="{2FA74387-F979-4165-88D4-7E630B0C412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79"/>
        <p:cNvGrpSpPr/>
        <p:nvPr/>
      </p:nvGrpSpPr>
      <p:grpSpPr>
        <a:xfrm>
          <a:off x="0" y="0"/>
          <a:ext cx="0" cy="0"/>
          <a:chOff x="0" y="0"/>
          <a:chExt cx="0" cy="0"/>
        </a:xfrm>
      </p:grpSpPr>
      <p:sp>
        <p:nvSpPr>
          <p:cNvPr id="480" name="Google Shape;480;p16"/>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Esistenziali </a:t>
            </a:r>
            <a:endParaRPr/>
          </a:p>
        </p:txBody>
      </p:sp>
      <p:sp>
        <p:nvSpPr>
          <p:cNvPr id="481" name="Google Shape;481;p16"/>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Nella sua vita effettiva e concreta, cioè nella sua esistenza gettata, l’uomo appare caratterizzato da tre connotati:</a:t>
            </a:r>
            <a:endParaRPr/>
          </a:p>
          <a:p>
            <a:pPr marL="0" marR="0" lvl="0" indent="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Situazione emotiva</a:t>
            </a:r>
            <a:endParaRPr/>
          </a:p>
          <a:p>
            <a:pPr marL="0" marR="0" lvl="0" indent="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Comprensione</a:t>
            </a:r>
            <a:endParaRPr/>
          </a:p>
          <a:p>
            <a:pPr marL="0" marR="0" lvl="0" indent="0" algn="l"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Discorso </a:t>
            </a:r>
            <a:endParaRPr/>
          </a:p>
        </p:txBody>
      </p:sp>
      <p:sp>
        <p:nvSpPr>
          <p:cNvPr id="482" name="Google Shape;482;p16"/>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483" name="Google Shape;483;p1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16</a:t>
            </a:fld>
            <a:endParaRPr/>
          </a:p>
        </p:txBody>
      </p:sp>
      <p:sp>
        <p:nvSpPr>
          <p:cNvPr id="2" name="Segnaposto numero diapositiva 1">
            <a:extLst>
              <a:ext uri="{FF2B5EF4-FFF2-40B4-BE49-F238E27FC236}">
                <a16:creationId xmlns:a16="http://schemas.microsoft.com/office/drawing/2014/main" id="{1D93A3D1-EB5B-47D9-A6F4-DC89D9B5831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87"/>
        <p:cNvGrpSpPr/>
        <p:nvPr/>
      </p:nvGrpSpPr>
      <p:grpSpPr>
        <a:xfrm>
          <a:off x="0" y="0"/>
          <a:ext cx="0" cy="0"/>
          <a:chOff x="0" y="0"/>
          <a:chExt cx="0" cy="0"/>
        </a:xfrm>
      </p:grpSpPr>
      <p:sp>
        <p:nvSpPr>
          <p:cNvPr id="488" name="Google Shape;488;p1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La situazione emotiva</a:t>
            </a:r>
            <a:endParaRPr/>
          </a:p>
        </p:txBody>
      </p:sp>
      <p:sp>
        <p:nvSpPr>
          <p:cNvPr id="489" name="Google Shape;489;p17"/>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L’Esserci è gettato, è là in una vita, non sapendo né il donde, né il dove, né il perché. Questo trovarsi-ad- essere  va a costituire la sua fondamentale </a:t>
            </a:r>
            <a:r>
              <a:rPr lang="en-US" sz="3200" b="1" i="0" u="none">
                <a:solidFill>
                  <a:schemeClr val="dk1"/>
                </a:solidFill>
                <a:latin typeface="Calibri"/>
                <a:ea typeface="Calibri"/>
                <a:cs typeface="Calibri"/>
                <a:sym typeface="Calibri"/>
              </a:rPr>
              <a:t>situazione emotiva</a:t>
            </a:r>
            <a:r>
              <a:rPr lang="en-US" sz="3200" b="0" i="0" u="none">
                <a:solidFill>
                  <a:schemeClr val="dk1"/>
                </a:solidFill>
                <a:latin typeface="Calibri"/>
                <a:ea typeface="Calibri"/>
                <a:cs typeface="Calibri"/>
                <a:sym typeface="Calibri"/>
              </a:rPr>
              <a:t>, il suo umore, il suo stato d'animo. L'uomo ha questa autocoscienza che precede ogni conoscenza. Egli si autoavverte, è assegnato al mondo e ne sente il contraccolpo nei sentimenti dello </a:t>
            </a:r>
            <a:r>
              <a:rPr lang="en-US" sz="3200" b="1" i="0" u="none">
                <a:solidFill>
                  <a:schemeClr val="dk1"/>
                </a:solidFill>
                <a:latin typeface="Calibri"/>
                <a:ea typeface="Calibri"/>
                <a:cs typeface="Calibri"/>
                <a:sym typeface="Calibri"/>
              </a:rPr>
              <a:t>spaesamento</a:t>
            </a:r>
            <a:r>
              <a:rPr lang="en-US" sz="3200" b="0" i="0" u="none">
                <a:solidFill>
                  <a:schemeClr val="dk1"/>
                </a:solidFill>
                <a:latin typeface="Calibri"/>
                <a:ea typeface="Calibri"/>
                <a:cs typeface="Calibri"/>
                <a:sym typeface="Calibri"/>
              </a:rPr>
              <a:t> e dell’</a:t>
            </a:r>
            <a:r>
              <a:rPr lang="en-US" sz="3200" b="1" i="0" u="none">
                <a:solidFill>
                  <a:schemeClr val="dk1"/>
                </a:solidFill>
                <a:latin typeface="Calibri"/>
                <a:ea typeface="Calibri"/>
                <a:cs typeface="Calibri"/>
                <a:sym typeface="Calibri"/>
              </a:rPr>
              <a:t>inquietudine</a:t>
            </a:r>
            <a:r>
              <a:rPr lang="en-US" sz="3200" b="0" i="0" u="none">
                <a:solidFill>
                  <a:schemeClr val="dk1"/>
                </a:solidFill>
                <a:latin typeface="Calibri"/>
                <a:ea typeface="Calibri"/>
                <a:cs typeface="Calibri"/>
                <a:sym typeface="Calibri"/>
              </a:rPr>
              <a:t>.</a:t>
            </a:r>
            <a:endParaRPr/>
          </a:p>
        </p:txBody>
      </p:sp>
      <p:sp>
        <p:nvSpPr>
          <p:cNvPr id="490" name="Google Shape;490;p17"/>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491" name="Google Shape;491;p1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17</a:t>
            </a:fld>
            <a:endParaRPr/>
          </a:p>
        </p:txBody>
      </p:sp>
      <p:sp>
        <p:nvSpPr>
          <p:cNvPr id="2" name="Segnaposto numero diapositiva 1">
            <a:extLst>
              <a:ext uri="{FF2B5EF4-FFF2-40B4-BE49-F238E27FC236}">
                <a16:creationId xmlns:a16="http://schemas.microsoft.com/office/drawing/2014/main" id="{98F5D1B3-E6CC-44BD-B124-65FC385A7D7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5"/>
        <p:cNvGrpSpPr/>
        <p:nvPr/>
      </p:nvGrpSpPr>
      <p:grpSpPr>
        <a:xfrm>
          <a:off x="0" y="0"/>
          <a:ext cx="0" cy="0"/>
          <a:chOff x="0" y="0"/>
          <a:chExt cx="0" cy="0"/>
        </a:xfrm>
      </p:grpSpPr>
      <p:sp>
        <p:nvSpPr>
          <p:cNvPr id="496" name="Google Shape;496;p1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La comprensione</a:t>
            </a:r>
            <a:endParaRPr/>
          </a:p>
        </p:txBody>
      </p:sp>
      <p:sp>
        <p:nvSpPr>
          <p:cNvPr id="497" name="Google Shape;497;p1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Noi comprendiamo il senso del mondo ma tale comprensione si realizza nell' incontro</a:t>
            </a:r>
            <a:r>
              <a:rPr lang="en-US" sz="2700" b="0" i="1" u="none">
                <a:solidFill>
                  <a:schemeClr val="dk1"/>
                </a:solidFill>
                <a:latin typeface="Calibri"/>
                <a:ea typeface="Calibri"/>
                <a:cs typeface="Calibri"/>
                <a:sym typeface="Calibri"/>
              </a:rPr>
              <a:t> pragmatico </a:t>
            </a:r>
            <a:r>
              <a:rPr lang="en-US" sz="2700" b="0" i="0" u="none">
                <a:solidFill>
                  <a:schemeClr val="dk1"/>
                </a:solidFill>
                <a:latin typeface="Calibri"/>
                <a:ea typeface="Calibri"/>
                <a:cs typeface="Calibri"/>
                <a:sym typeface="Calibri"/>
              </a:rPr>
              <a:t>(da prassi = azione)  col mondo.</a:t>
            </a:r>
            <a:endParaRPr/>
          </a:p>
          <a:p>
            <a:pPr marL="0" marR="0" lvl="0" indent="0" algn="just" rtl="0">
              <a:lnSpc>
                <a:spcPct val="100000"/>
              </a:lnSpc>
              <a:spcBef>
                <a:spcPts val="54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 Quindi il comprendere non è qualcosa di astratto, non è solo una teoria interessante, ma si determina sempre come un sapere per agire e costruire il nostro progetto. </a:t>
            </a:r>
            <a:endParaRPr/>
          </a:p>
          <a:p>
            <a:pPr marL="0" marR="0" lvl="0" indent="0" algn="just" rtl="0">
              <a:lnSpc>
                <a:spcPct val="100000"/>
              </a:lnSpc>
              <a:spcBef>
                <a:spcPts val="54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È un sapere concretamente progettante.</a:t>
            </a:r>
            <a:endParaRPr/>
          </a:p>
        </p:txBody>
      </p:sp>
      <p:sp>
        <p:nvSpPr>
          <p:cNvPr id="498" name="Google Shape;498;p18"/>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499" name="Google Shape;499;p1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18</a:t>
            </a:fld>
            <a:endParaRPr/>
          </a:p>
        </p:txBody>
      </p:sp>
      <p:sp>
        <p:nvSpPr>
          <p:cNvPr id="2" name="Segnaposto numero diapositiva 1">
            <a:extLst>
              <a:ext uri="{FF2B5EF4-FFF2-40B4-BE49-F238E27FC236}">
                <a16:creationId xmlns:a16="http://schemas.microsoft.com/office/drawing/2014/main" id="{45BF4504-1C62-4D9D-9D74-AFE9548EB64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3"/>
        <p:cNvGrpSpPr/>
        <p:nvPr/>
      </p:nvGrpSpPr>
      <p:grpSpPr>
        <a:xfrm>
          <a:off x="0" y="0"/>
          <a:ext cx="0" cy="0"/>
          <a:chOff x="0" y="0"/>
          <a:chExt cx="0" cy="0"/>
        </a:xfrm>
      </p:grpSpPr>
      <p:sp>
        <p:nvSpPr>
          <p:cNvPr id="504" name="Google Shape;504;p1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Il discorso</a:t>
            </a:r>
            <a:endParaRPr/>
          </a:p>
        </p:txBody>
      </p:sp>
      <p:sp>
        <p:nvSpPr>
          <p:cNvPr id="505" name="Google Shape;505;p19"/>
          <p:cNvSpPr txBox="1">
            <a:spLocks noGrp="1"/>
          </p:cNvSpPr>
          <p:nvPr>
            <p:ph type="body" idx="1"/>
          </p:nvPr>
        </p:nvSpPr>
        <p:spPr>
          <a:xfrm>
            <a:off x="468312" y="1557337"/>
            <a:ext cx="8280400" cy="475138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300"/>
              <a:buFont typeface="Arial"/>
              <a:buNone/>
            </a:pPr>
            <a:r>
              <a:rPr lang="en-US" sz="2300" b="0" i="0" u="none">
                <a:solidFill>
                  <a:schemeClr val="dk1"/>
                </a:solidFill>
                <a:latin typeface="Calibri"/>
                <a:ea typeface="Calibri"/>
                <a:cs typeface="Calibri"/>
                <a:sym typeface="Calibri"/>
              </a:rPr>
              <a:t>Il discorso è  qualcosa di simile all’articolazione di ciò che si è  compreso. Il discorso ritaglia e articola l'insieme del compreso. Esso esprime, mette assieme i significati delle cose che sono nel nostro ambiente, prima a livello solo mentale, poi in quello fonetico in cui la totalità dei significati sfocia in parole, ai significati crescono le parole,  </a:t>
            </a:r>
            <a:r>
              <a:rPr lang="en-US" sz="2300" b="1" i="0" u="sng">
                <a:solidFill>
                  <a:schemeClr val="dk1"/>
                </a:solidFill>
                <a:latin typeface="Calibri"/>
                <a:ea typeface="Calibri"/>
                <a:cs typeface="Calibri"/>
                <a:sym typeface="Calibri"/>
              </a:rPr>
              <a:t>i significati si rivestono di parole</a:t>
            </a:r>
            <a:r>
              <a:rPr lang="en-US" sz="2300" b="0" i="0" u="none">
                <a:solidFill>
                  <a:schemeClr val="dk1"/>
                </a:solidFill>
                <a:latin typeface="Calibri"/>
                <a:ea typeface="Calibri"/>
                <a:cs typeface="Calibri"/>
                <a:sym typeface="Calibri"/>
              </a:rPr>
              <a:t>. </a:t>
            </a:r>
            <a:endParaRPr/>
          </a:p>
          <a:p>
            <a:pPr marL="0" marR="0" lvl="0" indent="0" algn="just" rtl="0">
              <a:lnSpc>
                <a:spcPct val="100000"/>
              </a:lnSpc>
              <a:spcBef>
                <a:spcPts val="460"/>
              </a:spcBef>
              <a:spcAft>
                <a:spcPts val="0"/>
              </a:spcAft>
              <a:buClr>
                <a:schemeClr val="dk1"/>
              </a:buClr>
              <a:buSzPts val="2300"/>
              <a:buFont typeface="Arial"/>
              <a:buNone/>
            </a:pPr>
            <a:r>
              <a:rPr lang="en-US" sz="2300" b="0" i="0" u="none">
                <a:solidFill>
                  <a:schemeClr val="dk1"/>
                </a:solidFill>
                <a:latin typeface="Calibri"/>
                <a:ea typeface="Calibri"/>
                <a:cs typeface="Calibri"/>
                <a:sym typeface="Calibri"/>
              </a:rPr>
              <a:t>Il suo parlare può articolare il progetto o può scadere nella </a:t>
            </a:r>
            <a:r>
              <a:rPr lang="en-US" sz="2300" b="1" i="0" u="none">
                <a:solidFill>
                  <a:schemeClr val="dk1"/>
                </a:solidFill>
                <a:latin typeface="Calibri"/>
                <a:ea typeface="Calibri"/>
                <a:cs typeface="Calibri"/>
                <a:sym typeface="Calibri"/>
              </a:rPr>
              <a:t>chiacchiera</a:t>
            </a:r>
            <a:r>
              <a:rPr lang="en-US" sz="2300" b="0" i="0" u="none">
                <a:solidFill>
                  <a:schemeClr val="dk1"/>
                </a:solidFill>
                <a:latin typeface="Calibri"/>
                <a:ea typeface="Calibri"/>
                <a:cs typeface="Calibri"/>
                <a:sym typeface="Calibri"/>
              </a:rPr>
              <a:t> che è il parlare per parlare, senza alcuna vera determinazione di significati rilevanti per la nostra vita.</a:t>
            </a:r>
            <a:endParaRPr/>
          </a:p>
        </p:txBody>
      </p:sp>
      <p:sp>
        <p:nvSpPr>
          <p:cNvPr id="506" name="Google Shape;506;p19"/>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507" name="Google Shape;507;p1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19</a:t>
            </a:fld>
            <a:endParaRPr/>
          </a:p>
        </p:txBody>
      </p:sp>
      <p:sp>
        <p:nvSpPr>
          <p:cNvPr id="2" name="Segnaposto numero diapositiva 1">
            <a:extLst>
              <a:ext uri="{FF2B5EF4-FFF2-40B4-BE49-F238E27FC236}">
                <a16:creationId xmlns:a16="http://schemas.microsoft.com/office/drawing/2014/main" id="{FB88562D-40CD-4D3B-9E47-2EA899B8C65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78"/>
        <p:cNvGrpSpPr/>
        <p:nvPr/>
      </p:nvGrpSpPr>
      <p:grpSpPr>
        <a:xfrm>
          <a:off x="0" y="0"/>
          <a:ext cx="0" cy="0"/>
          <a:chOff x="0" y="0"/>
          <a:chExt cx="0" cy="0"/>
        </a:xfrm>
      </p:grpSpPr>
      <p:sp>
        <p:nvSpPr>
          <p:cNvPr id="379" name="Google Shape;379;p2"/>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Times New Roman"/>
              <a:buNone/>
            </a:pPr>
            <a:r>
              <a:rPr lang="en-US" sz="4000" b="0" i="0" u="none">
                <a:solidFill>
                  <a:srgbClr val="000000"/>
                </a:solidFill>
                <a:latin typeface="Times New Roman"/>
                <a:ea typeface="Times New Roman"/>
                <a:cs typeface="Times New Roman"/>
                <a:sym typeface="Times New Roman"/>
              </a:rPr>
              <a:t>Le origini: i “maestri del sospetto”</a:t>
            </a:r>
            <a:endParaRPr/>
          </a:p>
        </p:txBody>
      </p:sp>
      <p:sp>
        <p:nvSpPr>
          <p:cNvPr id="380" name="Google Shape;380;p2"/>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2900" marR="0" lvl="0" indent="-341312" algn="just" rtl="0">
              <a:lnSpc>
                <a:spcPct val="80000"/>
              </a:lnSpc>
              <a:spcBef>
                <a:spcPts val="0"/>
              </a:spcBef>
              <a:spcAft>
                <a:spcPts val="0"/>
              </a:spcAft>
              <a:buClr>
                <a:srgbClr val="000000"/>
              </a:buClr>
              <a:buSzPts val="2800"/>
              <a:buFont typeface="Times New Roman"/>
              <a:buNone/>
            </a:pPr>
            <a:r>
              <a:rPr lang="en-US" sz="2800" b="0" i="0" u="none">
                <a:solidFill>
                  <a:srgbClr val="000000"/>
                </a:solidFill>
                <a:latin typeface="Times New Roman"/>
                <a:ea typeface="Times New Roman"/>
                <a:cs typeface="Times New Roman"/>
                <a:sym typeface="Times New Roman"/>
              </a:rPr>
              <a:t>Paul Ricoeur, filosofo contemporaneo ha caratterizzato tre dei più importanti filosofi di fine Ottocento con la locuzione “maestri del sospetto”.</a:t>
            </a:r>
            <a:endParaRPr/>
          </a:p>
          <a:p>
            <a:pPr marL="342900" marR="0" lvl="0" indent="-341312" algn="just" rtl="0">
              <a:lnSpc>
                <a:spcPct val="80000"/>
              </a:lnSpc>
              <a:spcBef>
                <a:spcPts val="700"/>
              </a:spcBef>
              <a:spcAft>
                <a:spcPts val="0"/>
              </a:spcAft>
              <a:buClr>
                <a:srgbClr val="000000"/>
              </a:buClr>
              <a:buSzPts val="2800"/>
              <a:buFont typeface="Times New Roman"/>
              <a:buNone/>
            </a:pPr>
            <a:r>
              <a:rPr lang="en-US" sz="2800" b="0" i="0" u="none">
                <a:solidFill>
                  <a:srgbClr val="000000"/>
                </a:solidFill>
                <a:latin typeface="Times New Roman"/>
                <a:ea typeface="Times New Roman"/>
                <a:cs typeface="Times New Roman"/>
                <a:sym typeface="Times New Roman"/>
              </a:rPr>
              <a:t>Che cosa indica tale espressione?</a:t>
            </a:r>
            <a:endParaRPr/>
          </a:p>
          <a:p>
            <a:pPr marL="342900" marR="0" lvl="0" indent="-341312" algn="just" rtl="0">
              <a:lnSpc>
                <a:spcPct val="80000"/>
              </a:lnSpc>
              <a:spcBef>
                <a:spcPts val="700"/>
              </a:spcBef>
              <a:spcAft>
                <a:spcPts val="0"/>
              </a:spcAft>
              <a:buClr>
                <a:srgbClr val="000000"/>
              </a:buClr>
              <a:buSzPts val="2800"/>
              <a:buFont typeface="Times New Roman"/>
              <a:buNone/>
            </a:pPr>
            <a:r>
              <a:rPr lang="en-US" sz="2800" b="0" i="0" u="none">
                <a:solidFill>
                  <a:srgbClr val="000000"/>
                </a:solidFill>
                <a:latin typeface="Times New Roman"/>
                <a:ea typeface="Times New Roman"/>
                <a:cs typeface="Times New Roman"/>
                <a:sym typeface="Times New Roman"/>
              </a:rPr>
              <a:t>I tre grandi filosofi mettono in crisi le conclusioni alle quali era giunta la cultura europea fino a quel momento. Essi incrinano la fiducia nell’evidenza e nella certezza cartesiana della coscienza che conosce il suo oggetto, indicando le conquiste della filosofia e della metafisica che ne sono scaturite come altrettante mistificazioni.</a:t>
            </a:r>
            <a:endParaRPr/>
          </a:p>
        </p:txBody>
      </p:sp>
      <p:sp>
        <p:nvSpPr>
          <p:cNvPr id="2" name="Segnaposto numero diapositiva 1">
            <a:extLst>
              <a:ext uri="{FF2B5EF4-FFF2-40B4-BE49-F238E27FC236}">
                <a16:creationId xmlns:a16="http://schemas.microsoft.com/office/drawing/2014/main" id="{4E732FE3-BE33-452E-9B6B-602B135018B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1"/>
        <p:cNvGrpSpPr/>
        <p:nvPr/>
      </p:nvGrpSpPr>
      <p:grpSpPr>
        <a:xfrm>
          <a:off x="0" y="0"/>
          <a:ext cx="0" cy="0"/>
          <a:chOff x="0" y="0"/>
          <a:chExt cx="0" cy="0"/>
        </a:xfrm>
      </p:grpSpPr>
      <p:sp>
        <p:nvSpPr>
          <p:cNvPr id="512" name="Google Shape;512;p2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L’esserci e la sua struttura</a:t>
            </a:r>
            <a:endParaRPr/>
          </a:p>
        </p:txBody>
      </p:sp>
      <p:sp>
        <p:nvSpPr>
          <p:cNvPr id="513" name="Google Shape;513;p2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700"/>
              <a:buFont typeface="Arial"/>
              <a:buNone/>
            </a:pPr>
            <a:r>
              <a:rPr lang="en-US" sz="2700" b="0" i="0" u="none">
                <a:solidFill>
                  <a:schemeClr val="dk1"/>
                </a:solidFill>
                <a:latin typeface="Calibri"/>
                <a:ea typeface="Calibri"/>
                <a:cs typeface="Calibri"/>
                <a:sym typeface="Calibri"/>
              </a:rPr>
              <a:t>L’uomo </a:t>
            </a:r>
            <a:r>
              <a:rPr lang="en-US" sz="2700" b="1" i="0" u="sng">
                <a:solidFill>
                  <a:schemeClr val="dk1"/>
                </a:solidFill>
                <a:latin typeface="Calibri"/>
                <a:ea typeface="Calibri"/>
                <a:cs typeface="Calibri"/>
                <a:sym typeface="Calibri"/>
              </a:rPr>
              <a:t>si trova ad essere</a:t>
            </a:r>
            <a:r>
              <a:rPr lang="en-US" sz="2700" b="0" i="0" u="none">
                <a:solidFill>
                  <a:schemeClr val="dk1"/>
                </a:solidFill>
                <a:latin typeface="Calibri"/>
                <a:ea typeface="Calibri"/>
                <a:cs typeface="Calibri"/>
                <a:sym typeface="Calibri"/>
              </a:rPr>
              <a:t>, è già in un mondo; </a:t>
            </a:r>
            <a:r>
              <a:rPr lang="en-US" sz="2700" b="1" i="0" u="sng">
                <a:solidFill>
                  <a:schemeClr val="dk1"/>
                </a:solidFill>
                <a:latin typeface="Calibri"/>
                <a:ea typeface="Calibri"/>
                <a:cs typeface="Calibri"/>
                <a:sym typeface="Calibri"/>
              </a:rPr>
              <a:t>comprende</a:t>
            </a:r>
            <a:r>
              <a:rPr lang="en-US" sz="2700" b="0" i="0" u="none">
                <a:solidFill>
                  <a:schemeClr val="dk1"/>
                </a:solidFill>
                <a:latin typeface="Calibri"/>
                <a:ea typeface="Calibri"/>
                <a:cs typeface="Calibri"/>
                <a:sym typeface="Calibri"/>
              </a:rPr>
              <a:t> e quindi progetta, articola i significati in discorsi sensati e </a:t>
            </a:r>
            <a:r>
              <a:rPr lang="en-US" sz="2700" b="1" i="0" u="sng">
                <a:solidFill>
                  <a:schemeClr val="dk1"/>
                </a:solidFill>
                <a:latin typeface="Calibri"/>
                <a:ea typeface="Calibri"/>
                <a:cs typeface="Calibri"/>
                <a:sym typeface="Calibri"/>
              </a:rPr>
              <a:t>parla</a:t>
            </a:r>
            <a:r>
              <a:rPr lang="en-US" sz="2700" b="0" i="0" u="none">
                <a:solidFill>
                  <a:schemeClr val="dk1"/>
                </a:solidFill>
                <a:latin typeface="Calibri"/>
                <a:ea typeface="Calibri"/>
                <a:cs typeface="Calibri"/>
                <a:sym typeface="Calibri"/>
              </a:rPr>
              <a:t>. Questi esistenziali, cioè questi caratteri fondamentali dell’uomo, hanno come si vede un carattere temporale. La situazione emotiva riguarda ciò che è già accaduto: siamo stati gettati. Quindi attiene al </a:t>
            </a:r>
            <a:r>
              <a:rPr lang="en-US" sz="2700" b="1" i="0" u="none">
                <a:solidFill>
                  <a:schemeClr val="dk1"/>
                </a:solidFill>
                <a:latin typeface="Calibri"/>
                <a:ea typeface="Calibri"/>
                <a:cs typeface="Calibri"/>
                <a:sym typeface="Calibri"/>
              </a:rPr>
              <a:t>passato</a:t>
            </a:r>
            <a:r>
              <a:rPr lang="en-US" sz="2700" b="0" i="0" u="none">
                <a:solidFill>
                  <a:schemeClr val="dk1"/>
                </a:solidFill>
                <a:latin typeface="Calibri"/>
                <a:ea typeface="Calibri"/>
                <a:cs typeface="Calibri"/>
                <a:sym typeface="Calibri"/>
              </a:rPr>
              <a:t>. La comprensione è il capire per agire e progettarsi e quindi implica un rivolgersi al </a:t>
            </a:r>
            <a:r>
              <a:rPr lang="en-US" sz="2700" b="1" i="0" u="none">
                <a:solidFill>
                  <a:schemeClr val="dk1"/>
                </a:solidFill>
                <a:latin typeface="Calibri"/>
                <a:ea typeface="Calibri"/>
                <a:cs typeface="Calibri"/>
                <a:sym typeface="Calibri"/>
              </a:rPr>
              <a:t>futuro</a:t>
            </a:r>
            <a:r>
              <a:rPr lang="en-US" sz="2700" b="0" i="0" u="none">
                <a:solidFill>
                  <a:schemeClr val="dk1"/>
                </a:solidFill>
                <a:latin typeface="Calibri"/>
                <a:ea typeface="Calibri"/>
                <a:cs typeface="Calibri"/>
                <a:sym typeface="Calibri"/>
              </a:rPr>
              <a:t>. Il discorso come articolazione del compreso non ha una precisa connotazione in avanti o indietro, ed è quindi, per amore di simmetria, riconducibile al </a:t>
            </a:r>
            <a:r>
              <a:rPr lang="en-US" sz="2700" b="1" i="0" u="none">
                <a:solidFill>
                  <a:schemeClr val="dk1"/>
                </a:solidFill>
                <a:latin typeface="Calibri"/>
                <a:ea typeface="Calibri"/>
                <a:cs typeface="Calibri"/>
                <a:sym typeface="Calibri"/>
              </a:rPr>
              <a:t>presente</a:t>
            </a:r>
            <a:r>
              <a:rPr lang="en-US" sz="2700" b="0" i="0" u="none">
                <a:solidFill>
                  <a:schemeClr val="dk1"/>
                </a:solidFill>
                <a:latin typeface="Calibri"/>
                <a:ea typeface="Calibri"/>
                <a:cs typeface="Calibri"/>
                <a:sym typeface="Calibri"/>
              </a:rPr>
              <a:t>. </a:t>
            </a:r>
            <a:endParaRPr/>
          </a:p>
        </p:txBody>
      </p:sp>
      <p:sp>
        <p:nvSpPr>
          <p:cNvPr id="514" name="Google Shape;514;p20"/>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515" name="Google Shape;515;p2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20</a:t>
            </a:fld>
            <a:endParaRPr/>
          </a:p>
        </p:txBody>
      </p:sp>
      <p:sp>
        <p:nvSpPr>
          <p:cNvPr id="2" name="Segnaposto numero diapositiva 1">
            <a:extLst>
              <a:ext uri="{FF2B5EF4-FFF2-40B4-BE49-F238E27FC236}">
                <a16:creationId xmlns:a16="http://schemas.microsoft.com/office/drawing/2014/main" id="{EF4A7F61-8CBC-47E5-A372-EDAB383AF69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19"/>
        <p:cNvGrpSpPr/>
        <p:nvPr/>
      </p:nvGrpSpPr>
      <p:grpSpPr>
        <a:xfrm>
          <a:off x="0" y="0"/>
          <a:ext cx="0" cy="0"/>
          <a:chOff x="0" y="0"/>
          <a:chExt cx="0" cy="0"/>
        </a:xfrm>
      </p:grpSpPr>
      <p:sp>
        <p:nvSpPr>
          <p:cNvPr id="520" name="Google Shape;520;p2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La cura (Sorge)</a:t>
            </a:r>
            <a:endParaRPr/>
          </a:p>
        </p:txBody>
      </p:sp>
      <p:sp>
        <p:nvSpPr>
          <p:cNvPr id="521" name="Google Shape;521;p2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500"/>
              <a:buFont typeface="Arial"/>
              <a:buNone/>
            </a:pPr>
            <a:r>
              <a:rPr lang="en-US" sz="2500" b="0" i="0" u="none">
                <a:solidFill>
                  <a:schemeClr val="dk1"/>
                </a:solidFill>
                <a:latin typeface="Calibri"/>
                <a:ea typeface="Calibri"/>
                <a:cs typeface="Calibri"/>
                <a:sym typeface="Calibri"/>
              </a:rPr>
              <a:t>Essere nel mondo vuol dire essere gettati e progettarsi avendo a che fare con il proprio mondo. Questa è la descrizione di quello che è l’Esserci, dell’essere dell’Esserci. Tale struttura si riassume nel concetto di CURA: . </a:t>
            </a:r>
            <a:r>
              <a:rPr lang="en-US" sz="2500" b="1" i="0" u="none">
                <a:solidFill>
                  <a:schemeClr val="dk1"/>
                </a:solidFill>
                <a:latin typeface="Calibri"/>
                <a:ea typeface="Calibri"/>
                <a:cs typeface="Calibri"/>
                <a:sym typeface="Calibri"/>
              </a:rPr>
              <a:t>La cura è l'essere avanti a sè, già in un mondo, presso l'ente di cui si prende cura</a:t>
            </a:r>
            <a:r>
              <a:rPr lang="en-US" sz="2500" b="0" i="0" u="none">
                <a:solidFill>
                  <a:schemeClr val="dk1"/>
                </a:solidFill>
                <a:latin typeface="Calibri"/>
                <a:ea typeface="Calibri"/>
                <a:cs typeface="Calibri"/>
                <a:sym typeface="Calibri"/>
              </a:rPr>
              <a:t>. «Avanti a sé», «già in» e «presso» sono i tre momenti già incontrati nella comprensione, situazione emotiva, discorso... . La cura è quindi il modo in cui siamo aperti alle cose del mondo, come ci relazioniamo con il mondo. Noi lo sentiamo (e ne siamo inquietati) lo comprendiamo e ci progettiamo e vi prestiamo una certa attenzione con il rischio che questa attenzione scada in un rapporto scontato, irriflesso, superficiale.</a:t>
            </a:r>
            <a:endParaRPr/>
          </a:p>
        </p:txBody>
      </p:sp>
      <p:sp>
        <p:nvSpPr>
          <p:cNvPr id="522" name="Google Shape;522;p21"/>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523" name="Google Shape;523;p2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21</a:t>
            </a:fld>
            <a:endParaRPr/>
          </a:p>
        </p:txBody>
      </p:sp>
      <p:sp>
        <p:nvSpPr>
          <p:cNvPr id="2" name="Segnaposto numero diapositiva 1">
            <a:extLst>
              <a:ext uri="{FF2B5EF4-FFF2-40B4-BE49-F238E27FC236}">
                <a16:creationId xmlns:a16="http://schemas.microsoft.com/office/drawing/2014/main" id="{F1DB0246-6A96-4B54-A77A-62B4EDD3E64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27"/>
        <p:cNvGrpSpPr/>
        <p:nvPr/>
      </p:nvGrpSpPr>
      <p:grpSpPr>
        <a:xfrm>
          <a:off x="0" y="0"/>
          <a:ext cx="0" cy="0"/>
          <a:chOff x="0" y="0"/>
          <a:chExt cx="0" cy="0"/>
        </a:xfrm>
      </p:grpSpPr>
      <p:sp>
        <p:nvSpPr>
          <p:cNvPr id="528" name="Google Shape;528;p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600"/>
              <a:buFont typeface="Calibri"/>
              <a:buNone/>
            </a:pPr>
            <a:r>
              <a:rPr lang="en-US" sz="3600" b="0" i="0" u="none">
                <a:solidFill>
                  <a:schemeClr val="dk1"/>
                </a:solidFill>
                <a:latin typeface="Calibri"/>
                <a:ea typeface="Calibri"/>
                <a:cs typeface="Calibri"/>
                <a:sym typeface="Calibri"/>
              </a:rPr>
              <a:t>Prendersi cura (cose) e aver cura (uomini)</a:t>
            </a:r>
            <a:endParaRPr/>
          </a:p>
        </p:txBody>
      </p:sp>
      <p:sp>
        <p:nvSpPr>
          <p:cNvPr id="529" name="Google Shape;529;p22"/>
          <p:cNvSpPr txBox="1">
            <a:spLocks noGrp="1"/>
          </p:cNvSpPr>
          <p:nvPr>
            <p:ph type="body" idx="1"/>
          </p:nvPr>
        </p:nvSpPr>
        <p:spPr>
          <a:xfrm>
            <a:off x="468312" y="1557337"/>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Dunque il commercio dell’uomo con in mondo degli utilizzabili è una </a:t>
            </a:r>
            <a:r>
              <a:rPr lang="en-US" sz="3200" b="1" i="0" u="none">
                <a:solidFill>
                  <a:schemeClr val="dk1"/>
                </a:solidFill>
                <a:latin typeface="Calibri"/>
                <a:ea typeface="Calibri"/>
                <a:cs typeface="Calibri"/>
                <a:sym typeface="Calibri"/>
              </a:rPr>
              <a:t>CURA</a:t>
            </a:r>
            <a:r>
              <a:rPr lang="en-US" sz="3200" b="0" i="0" u="none">
                <a:solidFill>
                  <a:schemeClr val="dk1"/>
                </a:solidFill>
                <a:latin typeface="Calibri"/>
                <a:ea typeface="Calibri"/>
                <a:cs typeface="Calibri"/>
                <a:sym typeface="Calibri"/>
              </a:rPr>
              <a:t>. Questa cura è ulteriormente specificabile in una relazione con le cose e con gli uomini: un </a:t>
            </a:r>
            <a:r>
              <a:rPr lang="en-US" sz="3200" b="0" i="0" u="sng">
                <a:solidFill>
                  <a:schemeClr val="dk1"/>
                </a:solidFill>
                <a:latin typeface="Calibri"/>
                <a:ea typeface="Calibri"/>
                <a:cs typeface="Calibri"/>
                <a:sym typeface="Calibri"/>
              </a:rPr>
              <a:t>prendersi cura</a:t>
            </a:r>
            <a:r>
              <a:rPr lang="en-US" sz="3200" b="0" i="0" u="none">
                <a:solidFill>
                  <a:schemeClr val="dk1"/>
                </a:solidFill>
                <a:latin typeface="Calibri"/>
                <a:ea typeface="Calibri"/>
                <a:cs typeface="Calibri"/>
                <a:sym typeface="Calibri"/>
              </a:rPr>
              <a:t> delle cose, un originaria </a:t>
            </a:r>
            <a:r>
              <a:rPr lang="en-US" sz="3200" b="1" i="0" u="none">
                <a:solidFill>
                  <a:schemeClr val="dk1"/>
                </a:solidFill>
                <a:latin typeface="Calibri"/>
                <a:ea typeface="Calibri"/>
                <a:cs typeface="Calibri"/>
                <a:sym typeface="Calibri"/>
              </a:rPr>
              <a:t>pre-occupazione per tutto ciò che ci sta attorno</a:t>
            </a:r>
            <a:r>
              <a:rPr lang="en-US" sz="3200" b="0" i="0" u="none">
                <a:solidFill>
                  <a:schemeClr val="dk1"/>
                </a:solidFill>
                <a:latin typeface="Calibri"/>
                <a:ea typeface="Calibri"/>
                <a:cs typeface="Calibri"/>
                <a:sym typeface="Calibri"/>
              </a:rPr>
              <a:t> e che costituisce il nostro mondo-ambiente (</a:t>
            </a:r>
            <a:r>
              <a:rPr lang="en-US" sz="3200" b="1" i="0" u="none">
                <a:solidFill>
                  <a:schemeClr val="dk1"/>
                </a:solidFill>
                <a:latin typeface="Calibri"/>
                <a:ea typeface="Calibri"/>
                <a:cs typeface="Calibri"/>
                <a:sym typeface="Calibri"/>
              </a:rPr>
              <a:t>um-Welt</a:t>
            </a:r>
            <a:r>
              <a:rPr lang="en-US" sz="3200" b="0" i="0" u="none">
                <a:solidFill>
                  <a:schemeClr val="dk1"/>
                </a:solidFill>
                <a:latin typeface="Calibri"/>
                <a:ea typeface="Calibri"/>
                <a:cs typeface="Calibri"/>
                <a:sym typeface="Calibri"/>
              </a:rPr>
              <a:t>, mondo attorno a cui noi siamo) e un </a:t>
            </a:r>
            <a:r>
              <a:rPr lang="en-US" sz="3200" b="0" i="0" u="sng">
                <a:solidFill>
                  <a:schemeClr val="dk1"/>
                </a:solidFill>
                <a:latin typeface="Calibri"/>
                <a:ea typeface="Calibri"/>
                <a:cs typeface="Calibri"/>
                <a:sym typeface="Calibri"/>
              </a:rPr>
              <a:t>aver cura</a:t>
            </a:r>
            <a:r>
              <a:rPr lang="en-US" sz="3200" b="0" i="0" u="none">
                <a:solidFill>
                  <a:schemeClr val="dk1"/>
                </a:solidFill>
                <a:latin typeface="Calibri"/>
                <a:ea typeface="Calibri"/>
                <a:cs typeface="Calibri"/>
                <a:sym typeface="Calibri"/>
              </a:rPr>
              <a:t> degli uomini.</a:t>
            </a:r>
            <a:endParaRPr/>
          </a:p>
        </p:txBody>
      </p:sp>
      <p:sp>
        <p:nvSpPr>
          <p:cNvPr id="530" name="Google Shape;530;p22"/>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31" name="Google Shape;531;p2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22</a:t>
            </a:fld>
            <a:endParaRPr/>
          </a:p>
        </p:txBody>
      </p:sp>
      <p:sp>
        <p:nvSpPr>
          <p:cNvPr id="2" name="Segnaposto numero diapositiva 1">
            <a:extLst>
              <a:ext uri="{FF2B5EF4-FFF2-40B4-BE49-F238E27FC236}">
                <a16:creationId xmlns:a16="http://schemas.microsoft.com/office/drawing/2014/main" id="{B0A7EC81-43A6-4602-8CB3-EB1D94523CF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35"/>
        <p:cNvGrpSpPr/>
        <p:nvPr/>
      </p:nvGrpSpPr>
      <p:grpSpPr>
        <a:xfrm>
          <a:off x="0" y="0"/>
          <a:ext cx="0" cy="0"/>
          <a:chOff x="0" y="0"/>
          <a:chExt cx="0" cy="0"/>
        </a:xfrm>
      </p:grpSpPr>
      <p:sp>
        <p:nvSpPr>
          <p:cNvPr id="536" name="Google Shape;536;p23"/>
          <p:cNvSpPr txBox="1">
            <a:spLocks noGrp="1"/>
          </p:cNvSpPr>
          <p:nvPr>
            <p:ph type="title"/>
          </p:nvPr>
        </p:nvSpPr>
        <p:spPr>
          <a:xfrm>
            <a:off x="395287" y="260350"/>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ts val="3200"/>
              <a:buFont typeface="Calibri"/>
              <a:buNone/>
            </a:pPr>
            <a:br>
              <a:rPr lang="en-US" sz="3200" b="1" i="0" u="none">
                <a:solidFill>
                  <a:schemeClr val="dk1"/>
                </a:solidFill>
                <a:latin typeface="Calibri"/>
                <a:ea typeface="Calibri"/>
                <a:cs typeface="Calibri"/>
                <a:sym typeface="Calibri"/>
              </a:rPr>
            </a:br>
            <a:r>
              <a:rPr lang="en-US" sz="3600" b="0" i="0" u="none">
                <a:solidFill>
                  <a:schemeClr val="dk1"/>
                </a:solidFill>
                <a:latin typeface="Calibri"/>
                <a:ea typeface="Calibri"/>
                <a:cs typeface="Calibri"/>
                <a:sym typeface="Calibri"/>
              </a:rPr>
              <a:t>Il prendersi cura</a:t>
            </a:r>
            <a:br>
              <a:rPr lang="en-US" sz="3200" b="1" i="0" u="none">
                <a:solidFill>
                  <a:schemeClr val="dk1"/>
                </a:solidFill>
                <a:latin typeface="Calibri"/>
                <a:ea typeface="Calibri"/>
                <a:cs typeface="Calibri"/>
                <a:sym typeface="Calibri"/>
              </a:rPr>
            </a:br>
            <a:endParaRPr/>
          </a:p>
        </p:txBody>
      </p:sp>
      <p:sp>
        <p:nvSpPr>
          <p:cNvPr id="537" name="Google Shape;537;p23"/>
          <p:cNvSpPr txBox="1">
            <a:spLocks noGrp="1"/>
          </p:cNvSpPr>
          <p:nvPr>
            <p:ph type="body" idx="1"/>
          </p:nvPr>
        </p:nvSpPr>
        <p:spPr>
          <a:xfrm>
            <a:off x="395287" y="1484312"/>
            <a:ext cx="8424862" cy="4826000"/>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Il </a:t>
            </a:r>
            <a:r>
              <a:rPr lang="en-US" sz="3200" b="0" i="1" u="none">
                <a:solidFill>
                  <a:schemeClr val="dk1"/>
                </a:solidFill>
                <a:latin typeface="Calibri"/>
                <a:ea typeface="Calibri"/>
                <a:cs typeface="Calibri"/>
                <a:sym typeface="Calibri"/>
              </a:rPr>
              <a:t>prendersi cura</a:t>
            </a:r>
            <a:r>
              <a:rPr lang="en-US" sz="3200" b="0" i="0" u="none">
                <a:solidFill>
                  <a:schemeClr val="dk1"/>
                </a:solidFill>
                <a:latin typeface="Calibri"/>
                <a:ea typeface="Calibri"/>
                <a:cs typeface="Calibri"/>
                <a:sym typeface="Calibri"/>
              </a:rPr>
              <a:t> è quella </a:t>
            </a:r>
            <a:r>
              <a:rPr lang="en-US" sz="3200" b="1" i="0" u="none">
                <a:solidFill>
                  <a:schemeClr val="dk1"/>
                </a:solidFill>
                <a:latin typeface="Calibri"/>
                <a:ea typeface="Calibri"/>
                <a:cs typeface="Calibri"/>
                <a:sym typeface="Calibri"/>
              </a:rPr>
              <a:t>relazione originaria che l’uomo ha con gli oggetti utilizzabil</a:t>
            </a:r>
            <a:r>
              <a:rPr lang="en-US" sz="3200" b="0" i="0" u="none">
                <a:solidFill>
                  <a:schemeClr val="dk1"/>
                </a:solidFill>
                <a:latin typeface="Calibri"/>
                <a:ea typeface="Calibri"/>
                <a:cs typeface="Calibri"/>
                <a:sym typeface="Calibri"/>
              </a:rPr>
              <a:t>i nel suo ambiente vitale. Egli utilizza gli oggetti e in generale il mondo in vista di un proprio progetto esistenziale cui quelle cose sono finalizzate in qualità di strumenti. Questi sono anche i </a:t>
            </a:r>
            <a:r>
              <a:rPr lang="en-US" sz="3200" b="1" i="0" u="none">
                <a:solidFill>
                  <a:schemeClr val="dk1"/>
                </a:solidFill>
                <a:latin typeface="Calibri"/>
                <a:ea typeface="Calibri"/>
                <a:cs typeface="Calibri"/>
                <a:sym typeface="Calibri"/>
              </a:rPr>
              <a:t>mezzi di sopravvivenza</a:t>
            </a:r>
            <a:r>
              <a:rPr lang="en-US" sz="3200" b="0" i="0" u="none">
                <a:solidFill>
                  <a:schemeClr val="dk1"/>
                </a:solidFill>
                <a:latin typeface="Calibri"/>
                <a:ea typeface="Calibri"/>
                <a:cs typeface="Calibri"/>
                <a:sym typeface="Calibri"/>
              </a:rPr>
              <a:t>, oppure ciò che permette la normale vita associata, ciò che viene forgiato nel lavoro, ciò che insomma costituisce il correlato di beni necessari alla nostra quotidianità e nel procurarsi il quale si impara a orientarsi nel mondo e a ordinare l’esistenza. </a:t>
            </a:r>
            <a:endParaRPr/>
          </a:p>
        </p:txBody>
      </p:sp>
      <p:sp>
        <p:nvSpPr>
          <p:cNvPr id="538" name="Google Shape;538;p23"/>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39" name="Google Shape;539;p2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23</a:t>
            </a:fld>
            <a:endParaRPr/>
          </a:p>
        </p:txBody>
      </p:sp>
      <p:sp>
        <p:nvSpPr>
          <p:cNvPr id="2" name="Segnaposto numero diapositiva 1">
            <a:extLst>
              <a:ext uri="{FF2B5EF4-FFF2-40B4-BE49-F238E27FC236}">
                <a16:creationId xmlns:a16="http://schemas.microsoft.com/office/drawing/2014/main" id="{710EAB59-6FF9-46EC-AFD3-A2905BA05CF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43"/>
        <p:cNvGrpSpPr/>
        <p:nvPr/>
      </p:nvGrpSpPr>
      <p:grpSpPr>
        <a:xfrm>
          <a:off x="0" y="0"/>
          <a:ext cx="0" cy="0"/>
          <a:chOff x="0" y="0"/>
          <a:chExt cx="0" cy="0"/>
        </a:xfrm>
      </p:grpSpPr>
      <p:sp>
        <p:nvSpPr>
          <p:cNvPr id="544" name="Google Shape;544;p24"/>
          <p:cNvSpPr txBox="1">
            <a:spLocks noGrp="1"/>
          </p:cNvSpPr>
          <p:nvPr>
            <p:ph type="title"/>
          </p:nvPr>
        </p:nvSpPr>
        <p:spPr>
          <a:xfrm>
            <a:off x="468312" y="333375"/>
            <a:ext cx="8229600" cy="1143000"/>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ts val="3600"/>
              <a:buFont typeface="Calibri"/>
              <a:buNone/>
            </a:pPr>
            <a:br>
              <a:rPr lang="en-US" sz="3600" b="0" i="0" u="none">
                <a:solidFill>
                  <a:schemeClr val="dk1"/>
                </a:solidFill>
                <a:latin typeface="Calibri"/>
                <a:ea typeface="Calibri"/>
                <a:cs typeface="Calibri"/>
                <a:sym typeface="Calibri"/>
              </a:rPr>
            </a:br>
            <a:r>
              <a:rPr lang="en-US" sz="3600" b="0" i="0" u="none">
                <a:solidFill>
                  <a:schemeClr val="dk1"/>
                </a:solidFill>
                <a:latin typeface="Calibri"/>
                <a:ea typeface="Calibri"/>
                <a:cs typeface="Calibri"/>
                <a:sym typeface="Calibri"/>
              </a:rPr>
              <a:t>Aver cura autentico</a:t>
            </a:r>
            <a:br>
              <a:rPr lang="en-US" sz="3600" b="0" i="0" u="none">
                <a:solidFill>
                  <a:schemeClr val="dk1"/>
                </a:solidFill>
                <a:latin typeface="Calibri"/>
                <a:ea typeface="Calibri"/>
                <a:cs typeface="Calibri"/>
                <a:sym typeface="Calibri"/>
              </a:rPr>
            </a:br>
            <a:endParaRPr/>
          </a:p>
        </p:txBody>
      </p:sp>
      <p:sp>
        <p:nvSpPr>
          <p:cNvPr id="545" name="Google Shape;545;p2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chemeClr val="dk1"/>
              </a:buClr>
              <a:buSzPts val="2300"/>
              <a:buFont typeface="Arial"/>
              <a:buNone/>
            </a:pPr>
            <a:r>
              <a:rPr lang="en-US" sz="2300" b="0" i="0" u="none">
                <a:solidFill>
                  <a:schemeClr val="dk1"/>
                </a:solidFill>
                <a:latin typeface="Calibri"/>
                <a:ea typeface="Calibri"/>
                <a:cs typeface="Calibri"/>
                <a:sym typeface="Calibri"/>
              </a:rPr>
              <a:t>Secondo Martin Heidegger non è pensabile l’essere umano (Esserci) senza un mondo popolato da oggetti ma </a:t>
            </a:r>
            <a:r>
              <a:rPr lang="en-US" sz="2300" b="1" i="0" u="none">
                <a:solidFill>
                  <a:schemeClr val="dk1"/>
                </a:solidFill>
                <a:latin typeface="Calibri"/>
                <a:ea typeface="Calibri"/>
                <a:cs typeface="Calibri"/>
                <a:sym typeface="Calibri"/>
              </a:rPr>
              <a:t>soprattutto da persone </a:t>
            </a:r>
            <a:r>
              <a:rPr lang="en-US" sz="2300" b="0" i="0" u="none">
                <a:solidFill>
                  <a:schemeClr val="dk1"/>
                </a:solidFill>
                <a:latin typeface="Calibri"/>
                <a:ea typeface="Calibri"/>
                <a:cs typeface="Calibri"/>
                <a:sym typeface="Calibri"/>
              </a:rPr>
              <a:t>che interagiscono non in modo accidentale e fortuito, ma proprio in base alla loro essenza. Heidegger chiama il modo della loro interazione l’“aver cura”. Questo si declina in due ulteriori modalità. </a:t>
            </a:r>
            <a:endParaRPr/>
          </a:p>
          <a:p>
            <a:pPr marL="0" marR="0" lvl="0" indent="0" algn="just" rtl="0">
              <a:lnSpc>
                <a:spcPct val="80000"/>
              </a:lnSpc>
              <a:spcBef>
                <a:spcPts val="460"/>
              </a:spcBef>
              <a:spcAft>
                <a:spcPts val="0"/>
              </a:spcAft>
              <a:buClr>
                <a:schemeClr val="dk1"/>
              </a:buClr>
              <a:buSzPts val="2300"/>
              <a:buFont typeface="Arial"/>
              <a:buNone/>
            </a:pPr>
            <a:r>
              <a:rPr lang="en-US" sz="2300" b="0" i="0" u="none">
                <a:solidFill>
                  <a:schemeClr val="dk1"/>
                </a:solidFill>
                <a:latin typeface="Calibri"/>
                <a:ea typeface="Calibri"/>
                <a:cs typeface="Calibri"/>
                <a:sym typeface="Calibri"/>
              </a:rPr>
              <a:t>La prima è quella </a:t>
            </a:r>
            <a:r>
              <a:rPr lang="en-US" sz="2300" b="1" i="0" u="none">
                <a:solidFill>
                  <a:schemeClr val="dk1"/>
                </a:solidFill>
                <a:latin typeface="Calibri"/>
                <a:ea typeface="Calibri"/>
                <a:cs typeface="Calibri"/>
                <a:sym typeface="Calibri"/>
              </a:rPr>
              <a:t>dell’operare affinché l’altro giunga a realizzare consapevolmente e liberamente il proprio progetto </a:t>
            </a:r>
            <a:r>
              <a:rPr lang="en-US" sz="2300" b="0" i="0" u="none">
                <a:solidFill>
                  <a:schemeClr val="dk1"/>
                </a:solidFill>
                <a:latin typeface="Calibri"/>
                <a:ea typeface="Calibri"/>
                <a:cs typeface="Calibri"/>
                <a:sym typeface="Calibri"/>
              </a:rPr>
              <a:t>e la propria umanità. Si tratta, potremmo dire, di una forma materna e paterna di assistenza dell’altro, in cui questo viene aiutato a diventare ciò che è, a formarsi secondo una valorizzazione di ciò che costituisce la propria autentica e migliore personalità. Per far ciò bisogna attendere in generale al bene altrui, al sostegno del carattere, alla disciplina delle debolezze, alla costruzione di una sensibilità per il bello, il giusto e per la cultura nel senso più ampio, in un rapporto sano e liberante con se stesso e con il proprio ambiente umano e materiale.</a:t>
            </a:r>
            <a:endParaRPr/>
          </a:p>
        </p:txBody>
      </p:sp>
      <p:sp>
        <p:nvSpPr>
          <p:cNvPr id="546" name="Google Shape;546;p24"/>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47" name="Google Shape;547;p2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24</a:t>
            </a:fld>
            <a:endParaRPr/>
          </a:p>
        </p:txBody>
      </p:sp>
      <p:sp>
        <p:nvSpPr>
          <p:cNvPr id="2" name="Segnaposto numero diapositiva 1">
            <a:extLst>
              <a:ext uri="{FF2B5EF4-FFF2-40B4-BE49-F238E27FC236}">
                <a16:creationId xmlns:a16="http://schemas.microsoft.com/office/drawing/2014/main" id="{81D87D0B-0800-4010-BAB7-92BB4049C26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1"/>
        <p:cNvGrpSpPr/>
        <p:nvPr/>
      </p:nvGrpSpPr>
      <p:grpSpPr>
        <a:xfrm>
          <a:off x="0" y="0"/>
          <a:ext cx="0" cy="0"/>
          <a:chOff x="0" y="0"/>
          <a:chExt cx="0" cy="0"/>
        </a:xfrm>
      </p:grpSpPr>
      <p:sp>
        <p:nvSpPr>
          <p:cNvPr id="552" name="Google Shape;552;p2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200"/>
              <a:buFont typeface="Calibri"/>
              <a:buNone/>
            </a:pPr>
            <a:br>
              <a:rPr lang="en-US" sz="3200" b="1" i="0" u="none">
                <a:solidFill>
                  <a:schemeClr val="dk1"/>
                </a:solidFill>
                <a:latin typeface="Calibri"/>
                <a:ea typeface="Calibri"/>
                <a:cs typeface="Calibri"/>
                <a:sym typeface="Calibri"/>
              </a:rPr>
            </a:br>
            <a:r>
              <a:rPr lang="en-US" sz="3600" b="0" i="0" u="none">
                <a:solidFill>
                  <a:schemeClr val="dk1"/>
                </a:solidFill>
                <a:latin typeface="Calibri"/>
                <a:ea typeface="Calibri"/>
                <a:cs typeface="Calibri"/>
                <a:sym typeface="Calibri"/>
              </a:rPr>
              <a:t>Aver cura scaduto</a:t>
            </a:r>
            <a:br>
              <a:rPr lang="en-US" sz="3200" b="1" i="0" u="none">
                <a:solidFill>
                  <a:schemeClr val="dk1"/>
                </a:solidFill>
                <a:latin typeface="Calibri"/>
                <a:ea typeface="Calibri"/>
                <a:cs typeface="Calibri"/>
                <a:sym typeface="Calibri"/>
              </a:rPr>
            </a:br>
            <a:endParaRPr/>
          </a:p>
        </p:txBody>
      </p:sp>
      <p:sp>
        <p:nvSpPr>
          <p:cNvPr id="553" name="Google Shape;553;p25"/>
          <p:cNvSpPr txBox="1">
            <a:spLocks noGrp="1"/>
          </p:cNvSpPr>
          <p:nvPr>
            <p:ph type="body" idx="1"/>
          </p:nvPr>
        </p:nvSpPr>
        <p:spPr>
          <a:xfrm>
            <a:off x="468312" y="1628775"/>
            <a:ext cx="8424862" cy="4681537"/>
          </a:xfrm>
          <a:prstGeom prst="rect">
            <a:avLst/>
          </a:prstGeom>
          <a:noFill/>
          <a:ln>
            <a:noFill/>
          </a:ln>
        </p:spPr>
        <p:txBody>
          <a:bodyPr spcFirstLastPara="1" wrap="square" lIns="91425" tIns="45700" rIns="91425" bIns="45700" anchor="t" anchorCtr="0">
            <a:noAutofit/>
          </a:bodyPr>
          <a:lstStyle/>
          <a:p>
            <a:pPr marL="0" marR="0" lvl="0" indent="0" algn="just" rtl="0">
              <a:lnSpc>
                <a:spcPct val="90000"/>
              </a:lnSpc>
              <a:spcBef>
                <a:spcPts val="0"/>
              </a:spcBef>
              <a:spcAft>
                <a:spcPts val="0"/>
              </a:spcAft>
              <a:buClr>
                <a:schemeClr val="dk1"/>
              </a:buClr>
              <a:buSzPts val="2500"/>
              <a:buFont typeface="Arial"/>
              <a:buNone/>
            </a:pPr>
            <a:r>
              <a:rPr lang="en-US" sz="2500" b="0" i="0" u="none">
                <a:solidFill>
                  <a:schemeClr val="dk1"/>
                </a:solidFill>
                <a:latin typeface="Calibri"/>
                <a:ea typeface="Calibri"/>
                <a:cs typeface="Calibri"/>
                <a:sym typeface="Calibri"/>
              </a:rPr>
              <a:t>Accanto all’aver cura autentico, vi è un aver cura che “</a:t>
            </a:r>
            <a:r>
              <a:rPr lang="en-US" sz="2500" b="1" i="0" u="none">
                <a:solidFill>
                  <a:schemeClr val="dk1"/>
                </a:solidFill>
                <a:latin typeface="Calibri"/>
                <a:ea typeface="Calibri"/>
                <a:cs typeface="Calibri"/>
                <a:sym typeface="Calibri"/>
              </a:rPr>
              <a:t>solleva gli altri dalla cura, sostituendosi loro nel prendersi cura, intromettendosi al loro posto</a:t>
            </a:r>
            <a:r>
              <a:rPr lang="en-US" sz="2500" b="0" i="0" u="none">
                <a:solidFill>
                  <a:schemeClr val="dk1"/>
                </a:solidFill>
                <a:latin typeface="Calibri"/>
                <a:ea typeface="Calibri"/>
                <a:cs typeface="Calibri"/>
                <a:sym typeface="Calibri"/>
              </a:rPr>
              <a:t>”. Infatti il corredo di cose di cui ci si prende cura può essere fornito anche da altri, che possono sostituirsi ad un determinato soggetto nella sua fatica di stare al mondo, una fatica che è tuttavia sommamente educativa e formatrice. Sostituita da un altro in un compito che è proprio, la persona viene “aiutata”, in realtà non in vista del suo autonomo sviluppo, ma della sua dipendenza dall’altro che le fornisce i servizi e con l’esito di una sua sostanziale sottomissione (certe madri iperprotettive, senza volerlo, si comportano precisamente in questo modo con i loro figli).</a:t>
            </a:r>
            <a:endParaRPr/>
          </a:p>
          <a:p>
            <a:pPr marL="342900" marR="0" lvl="0" indent="-184150" algn="l" rtl="0">
              <a:spcBef>
                <a:spcPts val="500"/>
              </a:spcBef>
              <a:spcAft>
                <a:spcPts val="0"/>
              </a:spcAft>
              <a:buClr>
                <a:schemeClr val="dk1"/>
              </a:buClr>
              <a:buSzPts val="2500"/>
              <a:buFont typeface="Arial"/>
              <a:buNone/>
            </a:pPr>
            <a:endParaRPr sz="2500" b="0" i="0" u="none">
              <a:solidFill>
                <a:schemeClr val="dk1"/>
              </a:solidFill>
              <a:latin typeface="Calibri"/>
              <a:ea typeface="Calibri"/>
              <a:cs typeface="Calibri"/>
              <a:sym typeface="Calibri"/>
            </a:endParaRPr>
          </a:p>
        </p:txBody>
      </p:sp>
      <p:sp>
        <p:nvSpPr>
          <p:cNvPr id="554" name="Google Shape;554;p25"/>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55" name="Google Shape;555;p2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25</a:t>
            </a:fld>
            <a:endParaRPr/>
          </a:p>
        </p:txBody>
      </p:sp>
      <p:sp>
        <p:nvSpPr>
          <p:cNvPr id="2" name="Segnaposto numero diapositiva 1">
            <a:extLst>
              <a:ext uri="{FF2B5EF4-FFF2-40B4-BE49-F238E27FC236}">
                <a16:creationId xmlns:a16="http://schemas.microsoft.com/office/drawing/2014/main" id="{10DE6379-9DB0-4C65-ADAC-CCB9EF2220A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59"/>
        <p:cNvGrpSpPr/>
        <p:nvPr/>
      </p:nvGrpSpPr>
      <p:grpSpPr>
        <a:xfrm>
          <a:off x="0" y="0"/>
          <a:ext cx="0" cy="0"/>
          <a:chOff x="0" y="0"/>
          <a:chExt cx="0" cy="0"/>
        </a:xfrm>
      </p:grpSpPr>
      <p:sp>
        <p:nvSpPr>
          <p:cNvPr id="560" name="Google Shape;560;p26"/>
          <p:cNvSpPr txBox="1">
            <a:spLocks noGrp="1"/>
          </p:cNvSpPr>
          <p:nvPr>
            <p:ph type="title"/>
          </p:nvPr>
        </p:nvSpPr>
        <p:spPr>
          <a:xfrm>
            <a:off x="250825" y="188912"/>
            <a:ext cx="8569325" cy="1138237"/>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100000"/>
              </a:lnSpc>
              <a:spcBef>
                <a:spcPts val="0"/>
              </a:spcBef>
              <a:spcAft>
                <a:spcPts val="0"/>
              </a:spcAft>
              <a:buClr>
                <a:schemeClr val="dk1"/>
              </a:buClr>
              <a:buSzPts val="3600"/>
              <a:buFont typeface="Calibri"/>
              <a:buNone/>
            </a:pPr>
            <a:br>
              <a:rPr lang="en-US" sz="3600" b="0" i="0" u="none">
                <a:solidFill>
                  <a:schemeClr val="dk1"/>
                </a:solidFill>
                <a:latin typeface="Calibri"/>
                <a:ea typeface="Calibri"/>
                <a:cs typeface="Calibri"/>
                <a:sym typeface="Calibri"/>
              </a:rPr>
            </a:br>
            <a:br>
              <a:rPr lang="en-US" sz="3600" b="0" i="0" u="none">
                <a:solidFill>
                  <a:schemeClr val="dk1"/>
                </a:solidFill>
                <a:latin typeface="Calibri"/>
                <a:ea typeface="Calibri"/>
                <a:cs typeface="Calibri"/>
                <a:sym typeface="Calibri"/>
              </a:rPr>
            </a:br>
            <a:endParaRPr/>
          </a:p>
        </p:txBody>
      </p:sp>
      <p:sp>
        <p:nvSpPr>
          <p:cNvPr id="561" name="Google Shape;561;p26"/>
          <p:cNvSpPr txBox="1">
            <a:spLocks noGrp="1"/>
          </p:cNvSpPr>
          <p:nvPr>
            <p:ph type="body" idx="1"/>
          </p:nvPr>
        </p:nvSpPr>
        <p:spPr>
          <a:xfrm>
            <a:off x="457200" y="1700212"/>
            <a:ext cx="8435975" cy="4968875"/>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L’aver cura autentico costituisce il modo autentico di coesistere. L’essere dell’uomo, infatti, non è solo nel mondo, ma con gli altri (</a:t>
            </a:r>
            <a:r>
              <a:rPr lang="en-US" sz="3200" b="1" i="0" u="none">
                <a:solidFill>
                  <a:schemeClr val="dk1"/>
                </a:solidFill>
                <a:latin typeface="Calibri"/>
                <a:ea typeface="Calibri"/>
                <a:cs typeface="Calibri"/>
                <a:sym typeface="Calibri"/>
              </a:rPr>
              <a:t>Mit-sein</a:t>
            </a:r>
            <a:r>
              <a:rPr lang="en-US" sz="3200" b="0" i="0" u="none">
                <a:solidFill>
                  <a:schemeClr val="dk1"/>
                </a:solidFill>
                <a:latin typeface="Calibri"/>
                <a:ea typeface="Calibri"/>
                <a:cs typeface="Calibri"/>
                <a:sym typeface="Calibri"/>
              </a:rPr>
              <a:t> = essere-con, essere assieme). </a:t>
            </a:r>
            <a:endParaRPr/>
          </a:p>
          <a:p>
            <a:pPr marL="342900" marR="0" lvl="0" indent="-342900" algn="just" rtl="0">
              <a:lnSpc>
                <a:spcPct val="100000"/>
              </a:lnSpc>
              <a:spcBef>
                <a:spcPts val="640"/>
              </a:spcBef>
              <a:spcAft>
                <a:spcPts val="0"/>
              </a:spcAft>
              <a:buClr>
                <a:schemeClr val="dk1"/>
              </a:buClr>
              <a:buSzPts val="3200"/>
              <a:buFont typeface="Arial"/>
              <a:buNone/>
            </a:pPr>
            <a:r>
              <a:rPr lang="en-US" sz="3200" b="0" i="0" u="none">
                <a:solidFill>
                  <a:schemeClr val="dk1"/>
                </a:solidFill>
                <a:latin typeface="Calibri"/>
                <a:ea typeface="Calibri"/>
                <a:cs typeface="Calibri"/>
                <a:sym typeface="Calibri"/>
              </a:rPr>
              <a:t>L’essere con gli altri costituisce un’altra determinazione essenziale della sua esistenza (un ESISTENZIALE).</a:t>
            </a:r>
            <a:endParaRPr/>
          </a:p>
        </p:txBody>
      </p:sp>
      <p:sp>
        <p:nvSpPr>
          <p:cNvPr id="562" name="Google Shape;562;p26"/>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63" name="Google Shape;563;p26"/>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26</a:t>
            </a:fld>
            <a:endParaRPr/>
          </a:p>
        </p:txBody>
      </p:sp>
      <p:sp>
        <p:nvSpPr>
          <p:cNvPr id="564" name="Google Shape;564;p26"/>
          <p:cNvSpPr txBox="1"/>
          <p:nvPr/>
        </p:nvSpPr>
        <p:spPr>
          <a:xfrm>
            <a:off x="2627312" y="476250"/>
            <a:ext cx="3232150" cy="641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600"/>
              <a:buFont typeface="Arial"/>
              <a:buNone/>
            </a:pPr>
            <a:r>
              <a:rPr lang="en-US" sz="3600" b="0" i="0" u="none">
                <a:solidFill>
                  <a:srgbClr val="000000"/>
                </a:solidFill>
                <a:latin typeface="Arial"/>
                <a:ea typeface="Arial"/>
                <a:cs typeface="Arial"/>
                <a:sym typeface="Arial"/>
              </a:rPr>
              <a:t>   MIT-SEIN</a:t>
            </a:r>
            <a:endParaRPr/>
          </a:p>
        </p:txBody>
      </p:sp>
      <p:sp>
        <p:nvSpPr>
          <p:cNvPr id="2" name="Segnaposto numero diapositiva 1">
            <a:extLst>
              <a:ext uri="{FF2B5EF4-FFF2-40B4-BE49-F238E27FC236}">
                <a16:creationId xmlns:a16="http://schemas.microsoft.com/office/drawing/2014/main" id="{8B365AAD-390B-49C5-992A-33CA1983216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26</a:t>
            </a:fld>
            <a:endParaRPr 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68"/>
        <p:cNvGrpSpPr/>
        <p:nvPr/>
      </p:nvGrpSpPr>
      <p:grpSpPr>
        <a:xfrm>
          <a:off x="0" y="0"/>
          <a:ext cx="0" cy="0"/>
          <a:chOff x="0" y="0"/>
          <a:chExt cx="0" cy="0"/>
        </a:xfrm>
      </p:grpSpPr>
      <p:sp>
        <p:nvSpPr>
          <p:cNvPr id="569" name="Google Shape;569;p2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3200"/>
              <a:buFont typeface="Calibri"/>
              <a:buNone/>
            </a:pPr>
            <a:r>
              <a:rPr lang="en-US" sz="3200" b="1" i="0" u="none">
                <a:solidFill>
                  <a:schemeClr val="dk1"/>
                </a:solidFill>
                <a:latin typeface="Calibri"/>
                <a:ea typeface="Calibri"/>
                <a:cs typeface="Calibri"/>
                <a:sym typeface="Calibri"/>
              </a:rPr>
              <a:t>Il Verfallen (scadimento)</a:t>
            </a:r>
            <a:endParaRPr/>
          </a:p>
        </p:txBody>
      </p:sp>
      <p:sp>
        <p:nvSpPr>
          <p:cNvPr id="570" name="Google Shape;570;p27"/>
          <p:cNvSpPr txBox="1">
            <a:spLocks noGrp="1"/>
          </p:cNvSpPr>
          <p:nvPr>
            <p:ph type="body" idx="1"/>
          </p:nvPr>
        </p:nvSpPr>
        <p:spPr>
          <a:xfrm>
            <a:off x="468312" y="1844675"/>
            <a:ext cx="8229600" cy="452596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90000"/>
              </a:lnSpc>
              <a:spcBef>
                <a:spcPts val="0"/>
              </a:spcBef>
              <a:spcAft>
                <a:spcPts val="0"/>
              </a:spcAft>
              <a:buClr>
                <a:schemeClr val="dk1"/>
              </a:buClr>
              <a:buSzPts val="2600"/>
              <a:buFont typeface="Arial"/>
              <a:buNone/>
            </a:pPr>
            <a:r>
              <a:rPr lang="en-US" sz="2600" b="0" i="0" u="none">
                <a:solidFill>
                  <a:schemeClr val="dk1"/>
                </a:solidFill>
                <a:latin typeface="Calibri"/>
                <a:ea typeface="Calibri"/>
                <a:cs typeface="Calibri"/>
                <a:sym typeface="Calibri"/>
              </a:rPr>
              <a:t>La possibilità connessa all’esistenza umana può comportare lo smarrirsi negli enti di cui si prende cura, cioè il perder se stesso nel </a:t>
            </a:r>
            <a:r>
              <a:rPr lang="en-US" sz="2600" b="1" i="0" u="none">
                <a:solidFill>
                  <a:schemeClr val="dk1"/>
                </a:solidFill>
                <a:latin typeface="Calibri"/>
                <a:ea typeface="Calibri"/>
                <a:cs typeface="Calibri"/>
                <a:sym typeface="Calibri"/>
              </a:rPr>
              <a:t>vortice dei fatti della quotidianità</a:t>
            </a:r>
            <a:r>
              <a:rPr lang="en-US" sz="2600" b="0" i="0" u="none">
                <a:solidFill>
                  <a:schemeClr val="dk1"/>
                </a:solidFill>
                <a:latin typeface="Calibri"/>
                <a:ea typeface="Calibri"/>
                <a:cs typeface="Calibri"/>
                <a:sym typeface="Calibri"/>
              </a:rPr>
              <a:t>, mantenendo la propria comprensione del mondo al livello ONTICO o ESISTENTIVO.</a:t>
            </a:r>
            <a:endParaRPr/>
          </a:p>
          <a:p>
            <a:pPr marL="342900" marR="0" lvl="0" indent="-342900" algn="just" rtl="0">
              <a:lnSpc>
                <a:spcPct val="90000"/>
              </a:lnSpc>
              <a:spcBef>
                <a:spcPts val="520"/>
              </a:spcBef>
              <a:spcAft>
                <a:spcPts val="0"/>
              </a:spcAft>
              <a:buClr>
                <a:schemeClr val="dk1"/>
              </a:buClr>
              <a:buSzPts val="2600"/>
              <a:buFont typeface="Arial"/>
              <a:buNone/>
            </a:pPr>
            <a:r>
              <a:rPr lang="en-US" sz="2600" b="0" i="0" u="none">
                <a:solidFill>
                  <a:schemeClr val="dk1"/>
                </a:solidFill>
                <a:latin typeface="Calibri"/>
                <a:ea typeface="Calibri"/>
                <a:cs typeface="Calibri"/>
                <a:sym typeface="Calibri"/>
              </a:rPr>
              <a:t>Ciò comporta uno scadimento della sua esistenza, un VERFALLEN (che P. Chiodi traduce con scelta infelice con “deiezione”). Questa condizione di smarrimento, anzi, è in genere il punto di partenza della condizione media della vita dell’uomo.</a:t>
            </a:r>
            <a:endParaRPr/>
          </a:p>
        </p:txBody>
      </p:sp>
      <p:sp>
        <p:nvSpPr>
          <p:cNvPr id="571" name="Google Shape;571;p27"/>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72" name="Google Shape;572;p2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27</a:t>
            </a:fld>
            <a:endParaRPr/>
          </a:p>
        </p:txBody>
      </p:sp>
      <p:sp>
        <p:nvSpPr>
          <p:cNvPr id="2" name="Segnaposto numero diapositiva 1">
            <a:extLst>
              <a:ext uri="{FF2B5EF4-FFF2-40B4-BE49-F238E27FC236}">
                <a16:creationId xmlns:a16="http://schemas.microsoft.com/office/drawing/2014/main" id="{1583933B-F3DA-4C41-934B-00B794B8A08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27</a:t>
            </a:fld>
            <a:endParaRPr 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76"/>
        <p:cNvGrpSpPr/>
        <p:nvPr/>
      </p:nvGrpSpPr>
      <p:grpSpPr>
        <a:xfrm>
          <a:off x="0" y="0"/>
          <a:ext cx="0" cy="0"/>
          <a:chOff x="0" y="0"/>
          <a:chExt cx="0" cy="0"/>
        </a:xfrm>
      </p:grpSpPr>
      <p:sp>
        <p:nvSpPr>
          <p:cNvPr id="577" name="Google Shape;577;p2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IL “MAN” (si)</a:t>
            </a:r>
            <a:endParaRPr/>
          </a:p>
        </p:txBody>
      </p:sp>
      <p:sp>
        <p:nvSpPr>
          <p:cNvPr id="578" name="Google Shape;578;p2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800"/>
              <a:buFont typeface="Arial"/>
              <a:buNone/>
            </a:pPr>
            <a:r>
              <a:rPr lang="en-US" sz="2800" b="0" i="0" u="none">
                <a:solidFill>
                  <a:schemeClr val="dk1"/>
                </a:solidFill>
                <a:latin typeface="Calibri"/>
                <a:ea typeface="Calibri"/>
                <a:cs typeface="Calibri"/>
                <a:sym typeface="Calibri"/>
              </a:rPr>
              <a:t>L’esistenza scaduta è condotta sul piano della </a:t>
            </a:r>
            <a:r>
              <a:rPr lang="en-US" sz="2800" b="1" i="0" u="none">
                <a:solidFill>
                  <a:schemeClr val="dk1"/>
                </a:solidFill>
                <a:latin typeface="Calibri"/>
                <a:ea typeface="Calibri"/>
                <a:cs typeface="Calibri"/>
                <a:sym typeface="Calibri"/>
              </a:rPr>
              <a:t>chiacchiera</a:t>
            </a:r>
            <a:r>
              <a:rPr lang="en-US" sz="2800" b="0" i="0" u="none">
                <a:solidFill>
                  <a:schemeClr val="dk1"/>
                </a:solidFill>
                <a:latin typeface="Calibri"/>
                <a:ea typeface="Calibri"/>
                <a:cs typeface="Calibri"/>
                <a:sym typeface="Calibri"/>
              </a:rPr>
              <a:t>, del “si” dice  e “si” fa, della </a:t>
            </a:r>
            <a:r>
              <a:rPr lang="en-US" sz="2800" b="1" i="0" u="none">
                <a:solidFill>
                  <a:schemeClr val="dk1"/>
                </a:solidFill>
                <a:latin typeface="Calibri"/>
                <a:ea typeface="Calibri"/>
                <a:cs typeface="Calibri"/>
                <a:sym typeface="Calibri"/>
              </a:rPr>
              <a:t>curiosità</a:t>
            </a:r>
            <a:r>
              <a:rPr lang="en-US" sz="2800" b="0" i="0" u="none">
                <a:solidFill>
                  <a:schemeClr val="dk1"/>
                </a:solidFill>
                <a:latin typeface="Calibri"/>
                <a:ea typeface="Calibri"/>
                <a:cs typeface="Calibri"/>
                <a:sym typeface="Calibri"/>
              </a:rPr>
              <a:t> vana e pettegola e dell’</a:t>
            </a:r>
            <a:r>
              <a:rPr lang="en-US" sz="2800" b="1" i="0" u="none">
                <a:solidFill>
                  <a:schemeClr val="dk1"/>
                </a:solidFill>
                <a:latin typeface="Calibri"/>
                <a:ea typeface="Calibri"/>
                <a:cs typeface="Calibri"/>
                <a:sym typeface="Calibri"/>
              </a:rPr>
              <a:t>equivoco</a:t>
            </a:r>
            <a:r>
              <a:rPr lang="en-US" sz="2800" b="0" i="0" u="none">
                <a:solidFill>
                  <a:schemeClr val="dk1"/>
                </a:solidFill>
                <a:latin typeface="Calibri"/>
                <a:ea typeface="Calibri"/>
                <a:cs typeface="Calibri"/>
                <a:sym typeface="Calibri"/>
              </a:rPr>
              <a:t> che non va mai al fondo delle cose in una sorta di vita anonima e priva di significato profondo, in cui più che vivere, ci si lascia vivere nella presa del vortice delle preoccupazioni quotidiane. Chiacchiera, curiosità ed equivoco sono scadimenti del discorso e imprigionano l’uomo nel presente quotidiano, annullando ogni suo autentico progettarsi e possedersi. </a:t>
            </a:r>
            <a:endParaRPr/>
          </a:p>
        </p:txBody>
      </p:sp>
      <p:sp>
        <p:nvSpPr>
          <p:cNvPr id="579" name="Google Shape;579;p28"/>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80" name="Google Shape;580;p2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28</a:t>
            </a:fld>
            <a:endParaRPr/>
          </a:p>
        </p:txBody>
      </p:sp>
      <p:sp>
        <p:nvSpPr>
          <p:cNvPr id="2" name="Segnaposto numero diapositiva 1">
            <a:extLst>
              <a:ext uri="{FF2B5EF4-FFF2-40B4-BE49-F238E27FC236}">
                <a16:creationId xmlns:a16="http://schemas.microsoft.com/office/drawing/2014/main" id="{CC935639-F8C8-4C26-B65A-D4582B74672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84"/>
        <p:cNvGrpSpPr/>
        <p:nvPr/>
      </p:nvGrpSpPr>
      <p:grpSpPr>
        <a:xfrm>
          <a:off x="0" y="0"/>
          <a:ext cx="0" cy="0"/>
          <a:chOff x="0" y="0"/>
          <a:chExt cx="0" cy="0"/>
        </a:xfrm>
      </p:grpSpPr>
      <p:sp>
        <p:nvSpPr>
          <p:cNvPr id="585" name="Google Shape;585;p2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Times New Roman"/>
              <a:buNone/>
            </a:pPr>
            <a:r>
              <a:rPr lang="en-US" sz="4400" b="0" i="0" u="none">
                <a:solidFill>
                  <a:schemeClr val="dk1"/>
                </a:solidFill>
                <a:latin typeface="Times New Roman"/>
                <a:ea typeface="Times New Roman"/>
                <a:cs typeface="Times New Roman"/>
                <a:sym typeface="Times New Roman"/>
              </a:rPr>
              <a:t>La voce della coscienza</a:t>
            </a:r>
            <a:endParaRPr/>
          </a:p>
        </p:txBody>
      </p:sp>
      <p:sp>
        <p:nvSpPr>
          <p:cNvPr id="586" name="Google Shape;586;p2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80000"/>
              </a:lnSpc>
              <a:spcBef>
                <a:spcPts val="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Ma nel mezzo della chiacchiera, quale condizione media e normale dell’uomo, non tarda a farsi sentire la </a:t>
            </a:r>
            <a:r>
              <a:rPr lang="en-US" sz="2400" b="1" i="0" u="none">
                <a:solidFill>
                  <a:schemeClr val="dk1"/>
                </a:solidFill>
                <a:latin typeface="Calibri"/>
                <a:ea typeface="Calibri"/>
                <a:cs typeface="Calibri"/>
                <a:sym typeface="Calibri"/>
              </a:rPr>
              <a:t>voce della coscienza  </a:t>
            </a:r>
            <a:r>
              <a:rPr lang="en-US" sz="2400" b="0" i="0" u="none">
                <a:solidFill>
                  <a:schemeClr val="dk1"/>
                </a:solidFill>
                <a:latin typeface="Calibri"/>
                <a:ea typeface="Calibri"/>
                <a:cs typeface="Calibri"/>
                <a:sym typeface="Calibri"/>
              </a:rPr>
              <a:t>che richiama alla ricerca del senso del nostro vivere e del nostro esistere permettendoci di compiere il salto dall’esistentivo all’esistenziale.</a:t>
            </a:r>
            <a:endParaRPr/>
          </a:p>
          <a:p>
            <a:pPr marL="342900" marR="0" lvl="0" indent="-342900" algn="just" rtl="0">
              <a:lnSpc>
                <a:spcPct val="8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Ciò significa riportare il nostro progettare umano alla sua radicalità ultima, alla sua possibilità insuperabile, allo scoglio contro il quale non si può non scontrarsi:</a:t>
            </a:r>
            <a:endParaRPr/>
          </a:p>
          <a:p>
            <a:pPr marL="342900" marR="0" lvl="0" indent="-342900" algn="ctr" rtl="0">
              <a:lnSpc>
                <a:spcPct val="8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LA MORTE</a:t>
            </a:r>
            <a:endParaRPr/>
          </a:p>
          <a:p>
            <a:pPr marL="342900" marR="0" lvl="0" indent="-342900" algn="ctr" rtl="0">
              <a:lnSpc>
                <a:spcPct val="8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come possibilità che tutte le possibilità divengano impossibili,</a:t>
            </a:r>
            <a:endParaRPr/>
          </a:p>
          <a:p>
            <a:pPr marL="342900" marR="0" lvl="0" indent="-342900" algn="ctr" rtl="0">
              <a:lnSpc>
                <a:spcPct val="8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come radicale naufragio di ogni progetto mondano,</a:t>
            </a:r>
            <a:endParaRPr/>
          </a:p>
          <a:p>
            <a:pPr marL="342900" marR="0" lvl="0" indent="-342900" algn="ctr" rtl="0">
              <a:lnSpc>
                <a:spcPct val="80000"/>
              </a:lnSpc>
              <a:spcBef>
                <a:spcPts val="480"/>
              </a:spcBef>
              <a:spcAft>
                <a:spcPts val="0"/>
              </a:spcAft>
              <a:buClr>
                <a:schemeClr val="dk1"/>
              </a:buClr>
              <a:buSzPts val="2400"/>
              <a:buFont typeface="Arial"/>
              <a:buNone/>
            </a:pPr>
            <a:r>
              <a:rPr lang="en-US" sz="2400" b="0" i="0" u="none">
                <a:solidFill>
                  <a:schemeClr val="dk1"/>
                </a:solidFill>
                <a:latin typeface="Calibri"/>
                <a:ea typeface="Calibri"/>
                <a:cs typeface="Calibri"/>
                <a:sym typeface="Calibri"/>
              </a:rPr>
              <a:t>ma anche come verità ultima e ineliminabile di ogni vita e progetto che è intrinsecamente FINITO.</a:t>
            </a:r>
            <a:endParaRPr/>
          </a:p>
        </p:txBody>
      </p:sp>
      <p:sp>
        <p:nvSpPr>
          <p:cNvPr id="587" name="Google Shape;587;p29"/>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88" name="Google Shape;588;p2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29</a:t>
            </a:fld>
            <a:endParaRPr/>
          </a:p>
        </p:txBody>
      </p:sp>
      <p:sp>
        <p:nvSpPr>
          <p:cNvPr id="2" name="Segnaposto numero diapositiva 1">
            <a:extLst>
              <a:ext uri="{FF2B5EF4-FFF2-40B4-BE49-F238E27FC236}">
                <a16:creationId xmlns:a16="http://schemas.microsoft.com/office/drawing/2014/main" id="{A46ED2E8-895E-4754-8723-B7ECAF19C48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bg>
      <p:bgPr>
        <a:solidFill>
          <a:srgbClr val="FFFFFF"/>
        </a:solidFill>
        <a:effectLst/>
      </p:bgPr>
    </p:bg>
    <p:spTree>
      <p:nvGrpSpPr>
        <p:cNvPr id="1" name="Shape 384"/>
        <p:cNvGrpSpPr/>
        <p:nvPr/>
      </p:nvGrpSpPr>
      <p:grpSpPr>
        <a:xfrm>
          <a:off x="0" y="0"/>
          <a:ext cx="0" cy="0"/>
          <a:chOff x="0" y="0"/>
          <a:chExt cx="0" cy="0"/>
        </a:xfrm>
      </p:grpSpPr>
      <p:sp>
        <p:nvSpPr>
          <p:cNvPr id="385" name="Google Shape;385;p3"/>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Times New Roman"/>
              <a:buNone/>
            </a:pPr>
            <a:r>
              <a:rPr lang="en-US" sz="4000" b="0" i="0" u="none">
                <a:solidFill>
                  <a:srgbClr val="000000"/>
                </a:solidFill>
                <a:latin typeface="Times New Roman"/>
                <a:ea typeface="Times New Roman"/>
                <a:cs typeface="Times New Roman"/>
                <a:sym typeface="Times New Roman"/>
              </a:rPr>
              <a:t>Le demistificazioni di Marx, Nietzsche e Freud</a:t>
            </a:r>
            <a:endParaRPr/>
          </a:p>
        </p:txBody>
      </p:sp>
      <p:sp>
        <p:nvSpPr>
          <p:cNvPr id="386" name="Google Shape;386;p3"/>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341312" marR="0" lvl="0" indent="-341312" algn="just" rtl="0">
              <a:lnSpc>
                <a:spcPct val="80000"/>
              </a:lnSpc>
              <a:spcBef>
                <a:spcPts val="0"/>
              </a:spcBef>
              <a:spcAft>
                <a:spcPts val="0"/>
              </a:spcAft>
              <a:buClr>
                <a:srgbClr val="000000"/>
              </a:buClr>
              <a:buSzPts val="1800"/>
              <a:buFont typeface="Times New Roman"/>
              <a:buChar char="•"/>
            </a:pPr>
            <a:r>
              <a:rPr lang="en-US" sz="1800" b="1" i="0" u="none">
                <a:solidFill>
                  <a:srgbClr val="000000"/>
                </a:solidFill>
                <a:latin typeface="Times New Roman"/>
                <a:ea typeface="Times New Roman"/>
                <a:cs typeface="Times New Roman"/>
                <a:sym typeface="Times New Roman"/>
              </a:rPr>
              <a:t>Marx</a:t>
            </a:r>
            <a:r>
              <a:rPr lang="en-US" sz="1800" b="0" i="0" u="none">
                <a:solidFill>
                  <a:srgbClr val="000000"/>
                </a:solidFill>
                <a:latin typeface="Times New Roman"/>
                <a:ea typeface="Times New Roman"/>
                <a:cs typeface="Times New Roman"/>
                <a:sym typeface="Times New Roman"/>
              </a:rPr>
              <a:t> ha colto dietro tutte le </a:t>
            </a:r>
            <a:r>
              <a:rPr lang="en-US" sz="1800" b="0" i="1" u="none">
                <a:solidFill>
                  <a:srgbClr val="000000"/>
                </a:solidFill>
                <a:latin typeface="Times New Roman"/>
                <a:ea typeface="Times New Roman"/>
                <a:cs typeface="Times New Roman"/>
                <a:sym typeface="Times New Roman"/>
              </a:rPr>
              <a:t>costruzioni culturali</a:t>
            </a:r>
            <a:r>
              <a:rPr lang="en-US" sz="1800" b="0" i="0" u="none">
                <a:solidFill>
                  <a:srgbClr val="000000"/>
                </a:solidFill>
                <a:latin typeface="Times New Roman"/>
                <a:ea typeface="Times New Roman"/>
                <a:cs typeface="Times New Roman"/>
                <a:sym typeface="Times New Roman"/>
              </a:rPr>
              <a:t> della civiltà europea una sovrastruttura dipendente dalle strutture economiche. Tale sovrastruttura si caratterizza per essere talora una vera e propria costruzione ideologica fatta apposta per difendere gli interessi della classe dominante. Demistificare tali costruzioni significa proprio vedere che cosa “sta dietro”, cioè un coagulo di interessi dati dalla collocazione del soggetto pensante all’interno di determinati rapporti di produzione.</a:t>
            </a:r>
            <a:endParaRPr/>
          </a:p>
          <a:p>
            <a:pPr marL="341312" marR="0" lvl="0" indent="-341312" algn="just" rtl="0">
              <a:lnSpc>
                <a:spcPct val="80000"/>
              </a:lnSpc>
              <a:spcBef>
                <a:spcPts val="400"/>
              </a:spcBef>
              <a:spcAft>
                <a:spcPts val="0"/>
              </a:spcAft>
              <a:buClr>
                <a:srgbClr val="000000"/>
              </a:buClr>
              <a:buSzPts val="1800"/>
              <a:buFont typeface="Times New Roman"/>
              <a:buChar char="•"/>
            </a:pPr>
            <a:r>
              <a:rPr lang="en-US" sz="1800" b="1" i="0" u="none">
                <a:solidFill>
                  <a:srgbClr val="000000"/>
                </a:solidFill>
                <a:latin typeface="Times New Roman"/>
                <a:ea typeface="Times New Roman"/>
                <a:cs typeface="Times New Roman"/>
                <a:sym typeface="Times New Roman"/>
              </a:rPr>
              <a:t>Nietzsche</a:t>
            </a:r>
            <a:r>
              <a:rPr lang="en-US" sz="1800" b="0" i="0" u="none">
                <a:solidFill>
                  <a:srgbClr val="000000"/>
                </a:solidFill>
                <a:latin typeface="Times New Roman"/>
                <a:ea typeface="Times New Roman"/>
                <a:cs typeface="Times New Roman"/>
                <a:sym typeface="Times New Roman"/>
              </a:rPr>
              <a:t> ha individuato nella </a:t>
            </a:r>
            <a:r>
              <a:rPr lang="en-US" sz="1800" b="0" i="1" u="none">
                <a:solidFill>
                  <a:srgbClr val="000000"/>
                </a:solidFill>
                <a:latin typeface="Times New Roman"/>
                <a:ea typeface="Times New Roman"/>
                <a:cs typeface="Times New Roman"/>
                <a:sym typeface="Times New Roman"/>
              </a:rPr>
              <a:t>metafisica</a:t>
            </a:r>
            <a:r>
              <a:rPr lang="en-US" sz="1800" b="0" i="0" u="none">
                <a:solidFill>
                  <a:srgbClr val="000000"/>
                </a:solidFill>
                <a:latin typeface="Times New Roman"/>
                <a:ea typeface="Times New Roman"/>
                <a:cs typeface="Times New Roman"/>
                <a:sym typeface="Times New Roman"/>
              </a:rPr>
              <a:t> e nelle sue certezze una colossale mistificazione anti-dionisiaca, opera della psicologia malata di coloro che per non saper affrontare il libero e crudele gioco della vita, inventano una morale e un sommo bene cui tutti devono adeguarsi.</a:t>
            </a:r>
            <a:endParaRPr/>
          </a:p>
          <a:p>
            <a:pPr marL="341312" marR="0" lvl="0" indent="-341312" algn="just" rtl="0">
              <a:lnSpc>
                <a:spcPct val="80000"/>
              </a:lnSpc>
              <a:spcBef>
                <a:spcPts val="400"/>
              </a:spcBef>
              <a:spcAft>
                <a:spcPts val="0"/>
              </a:spcAft>
              <a:buClr>
                <a:srgbClr val="000000"/>
              </a:buClr>
              <a:buSzPts val="1800"/>
              <a:buFont typeface="Times New Roman"/>
              <a:buChar char="•"/>
            </a:pPr>
            <a:r>
              <a:rPr lang="en-US" sz="1800" b="1" i="0" u="none">
                <a:solidFill>
                  <a:srgbClr val="000000"/>
                </a:solidFill>
                <a:latin typeface="Times New Roman"/>
                <a:ea typeface="Times New Roman"/>
                <a:cs typeface="Times New Roman"/>
                <a:sym typeface="Times New Roman"/>
              </a:rPr>
              <a:t>Freud</a:t>
            </a:r>
            <a:r>
              <a:rPr lang="en-US" sz="1800" b="0" i="0" u="none">
                <a:solidFill>
                  <a:srgbClr val="000000"/>
                </a:solidFill>
                <a:latin typeface="Times New Roman"/>
                <a:ea typeface="Times New Roman"/>
                <a:cs typeface="Times New Roman"/>
                <a:sym typeface="Times New Roman"/>
              </a:rPr>
              <a:t> scopre dietro alla chiarezza della </a:t>
            </a:r>
            <a:r>
              <a:rPr lang="en-US" sz="1800" b="0" i="1" u="none">
                <a:solidFill>
                  <a:srgbClr val="000000"/>
                </a:solidFill>
                <a:latin typeface="Times New Roman"/>
                <a:ea typeface="Times New Roman"/>
                <a:cs typeface="Times New Roman"/>
                <a:sym typeface="Times New Roman"/>
              </a:rPr>
              <a:t>consapevolezza di sé</a:t>
            </a:r>
            <a:r>
              <a:rPr lang="en-US" sz="1800" b="0" i="0" u="none">
                <a:solidFill>
                  <a:srgbClr val="000000"/>
                </a:solidFill>
                <a:latin typeface="Times New Roman"/>
                <a:ea typeface="Times New Roman"/>
                <a:cs typeface="Times New Roman"/>
                <a:sym typeface="Times New Roman"/>
              </a:rPr>
              <a:t>, un enorme e oscura sfera del rimosso fatto di pulsioni e desideri, inaccettabili alla percezione desta e alla coscienza morale, che determina di fatto le dinamiche della nostra esistenza quotidiana senza che l’evidenza dei processi conoscitivi possa dominarla.</a:t>
            </a:r>
            <a:endParaRPr/>
          </a:p>
        </p:txBody>
      </p:sp>
      <p:sp>
        <p:nvSpPr>
          <p:cNvPr id="2" name="Segnaposto numero diapositiva 1">
            <a:extLst>
              <a:ext uri="{FF2B5EF4-FFF2-40B4-BE49-F238E27FC236}">
                <a16:creationId xmlns:a16="http://schemas.microsoft.com/office/drawing/2014/main" id="{3B191E99-9A22-444E-BEAB-44966E4F224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92"/>
        <p:cNvGrpSpPr/>
        <p:nvPr/>
      </p:nvGrpSpPr>
      <p:grpSpPr>
        <a:xfrm>
          <a:off x="0" y="0"/>
          <a:ext cx="0" cy="0"/>
          <a:chOff x="0" y="0"/>
          <a:chExt cx="0" cy="0"/>
        </a:xfrm>
      </p:grpSpPr>
      <p:sp>
        <p:nvSpPr>
          <p:cNvPr id="593" name="Google Shape;593;p3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La morte</a:t>
            </a:r>
            <a:endParaRPr/>
          </a:p>
        </p:txBody>
      </p:sp>
      <p:sp>
        <p:nvSpPr>
          <p:cNvPr id="594" name="Google Shape;594;p30"/>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La voce della coscienza, ponendo di fronte a noi la morte come esito inaggirabile di ogni progetto,  </a:t>
            </a:r>
            <a:r>
              <a:rPr lang="en-US" sz="3000" b="1" i="0" u="none">
                <a:solidFill>
                  <a:schemeClr val="dk1"/>
                </a:solidFill>
                <a:latin typeface="Calibri"/>
                <a:ea typeface="Calibri"/>
                <a:cs typeface="Calibri"/>
                <a:sym typeface="Calibri"/>
              </a:rPr>
              <a:t>relativizza</a:t>
            </a:r>
            <a:r>
              <a:rPr lang="en-US" sz="3000" b="0" i="0" u="none">
                <a:solidFill>
                  <a:schemeClr val="dk1"/>
                </a:solidFill>
                <a:latin typeface="Calibri"/>
                <a:ea typeface="Calibri"/>
                <a:cs typeface="Calibri"/>
                <a:sym typeface="Calibri"/>
              </a:rPr>
              <a:t> la portata dei nostri stessi progetti, impedendoci di conferire alla nostra quotidianità una dimensione assoluta che essa non può avere. Solo così il quotidiano è posto in una prospettiva AUTENTICA, </a:t>
            </a:r>
            <a:r>
              <a:rPr lang="en-US" sz="3000" b="1" i="0" u="none">
                <a:solidFill>
                  <a:schemeClr val="dk1"/>
                </a:solidFill>
                <a:latin typeface="Calibri"/>
                <a:ea typeface="Calibri"/>
                <a:cs typeface="Calibri"/>
                <a:sym typeface="Calibri"/>
              </a:rPr>
              <a:t>quella del nostro essere lì lì per morire, quella del nostro essere-alla-morte (</a:t>
            </a:r>
            <a:r>
              <a:rPr lang="en-US" sz="3000" b="1" i="1" u="none">
                <a:solidFill>
                  <a:schemeClr val="dk1"/>
                </a:solidFill>
                <a:latin typeface="Calibri"/>
                <a:ea typeface="Calibri"/>
                <a:cs typeface="Calibri"/>
                <a:sym typeface="Calibri"/>
              </a:rPr>
              <a:t>zum Tode sein</a:t>
            </a:r>
            <a:r>
              <a:rPr lang="en-US" sz="3000" b="1" i="0" u="none">
                <a:solidFill>
                  <a:schemeClr val="dk1"/>
                </a:solidFill>
                <a:latin typeface="Calibri"/>
                <a:ea typeface="Calibri"/>
                <a:cs typeface="Calibri"/>
                <a:sym typeface="Calibri"/>
              </a:rPr>
              <a:t>) o essere-per-la-morte</a:t>
            </a:r>
            <a:r>
              <a:rPr lang="en-US" sz="3000" b="0" i="0" u="none">
                <a:solidFill>
                  <a:schemeClr val="dk1"/>
                </a:solidFill>
                <a:latin typeface="Calibri"/>
                <a:ea typeface="Calibri"/>
                <a:cs typeface="Calibri"/>
                <a:sym typeface="Calibri"/>
              </a:rPr>
              <a:t>.</a:t>
            </a:r>
            <a:endParaRPr/>
          </a:p>
          <a:p>
            <a:pPr marL="342900" marR="0" lvl="0" indent="-152400" algn="l" rtl="0">
              <a:spcBef>
                <a:spcPts val="600"/>
              </a:spcBef>
              <a:spcAft>
                <a:spcPts val="0"/>
              </a:spcAft>
              <a:buClr>
                <a:schemeClr val="dk1"/>
              </a:buClr>
              <a:buSzPts val="3000"/>
              <a:buFont typeface="Arial"/>
              <a:buNone/>
            </a:pPr>
            <a:endParaRPr sz="3000" b="0" i="0" u="none">
              <a:solidFill>
                <a:schemeClr val="dk1"/>
              </a:solidFill>
              <a:latin typeface="Calibri"/>
              <a:ea typeface="Calibri"/>
              <a:cs typeface="Calibri"/>
              <a:sym typeface="Calibri"/>
            </a:endParaRPr>
          </a:p>
        </p:txBody>
      </p:sp>
      <p:sp>
        <p:nvSpPr>
          <p:cNvPr id="595" name="Google Shape;595;p30"/>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596" name="Google Shape;596;p30"/>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30</a:t>
            </a:fld>
            <a:endParaRPr/>
          </a:p>
        </p:txBody>
      </p:sp>
      <p:sp>
        <p:nvSpPr>
          <p:cNvPr id="2" name="Segnaposto numero diapositiva 1">
            <a:extLst>
              <a:ext uri="{FF2B5EF4-FFF2-40B4-BE49-F238E27FC236}">
                <a16:creationId xmlns:a16="http://schemas.microsoft.com/office/drawing/2014/main" id="{1D35A27F-0BAD-454C-9755-41B75030097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0"/>
        <p:cNvGrpSpPr/>
        <p:nvPr/>
      </p:nvGrpSpPr>
      <p:grpSpPr>
        <a:xfrm>
          <a:off x="0" y="0"/>
          <a:ext cx="0" cy="0"/>
          <a:chOff x="0" y="0"/>
          <a:chExt cx="0" cy="0"/>
        </a:xfrm>
      </p:grpSpPr>
      <p:sp>
        <p:nvSpPr>
          <p:cNvPr id="601" name="Google Shape;601;p31"/>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Decisione anticipatrice</a:t>
            </a:r>
            <a:endParaRPr/>
          </a:p>
        </p:txBody>
      </p:sp>
      <p:sp>
        <p:nvSpPr>
          <p:cNvPr id="602" name="Google Shape;602;p3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Ascoltando la voce della coscienza, noi possiamo decidere di anticipare (non nel senso di suicidarsi, ma in quello di </a:t>
            </a:r>
            <a:r>
              <a:rPr lang="en-US" sz="3000" b="1" i="0" u="none">
                <a:solidFill>
                  <a:schemeClr val="dk1"/>
                </a:solidFill>
                <a:latin typeface="Calibri"/>
                <a:ea typeface="Calibri"/>
                <a:cs typeface="Calibri"/>
                <a:sym typeface="Calibri"/>
              </a:rPr>
              <a:t>aver sempre presente</a:t>
            </a:r>
            <a:r>
              <a:rPr lang="en-US" sz="3000" b="0" i="0" u="none">
                <a:solidFill>
                  <a:schemeClr val="dk1"/>
                </a:solidFill>
                <a:latin typeface="Calibri"/>
                <a:ea typeface="Calibri"/>
                <a:cs typeface="Calibri"/>
                <a:sym typeface="Calibri"/>
              </a:rPr>
              <a:t>, di sapere consapevolmente) la nostra morte, dimodoché:</a:t>
            </a:r>
            <a:endParaRPr/>
          </a:p>
          <a:p>
            <a:pPr marL="342900" marR="0" lvl="0" indent="-342900" algn="just" rtl="0">
              <a:lnSpc>
                <a:spcPct val="10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“l’anticipante farsi liberi per la nostra morte affranc(hi) dalla dispersione nelle possibilità che si intrecciano casualmente, sì che le possibilità effettive […] possano essere scelte autenticamente”.</a:t>
            </a:r>
            <a:endParaRPr/>
          </a:p>
        </p:txBody>
      </p:sp>
      <p:sp>
        <p:nvSpPr>
          <p:cNvPr id="603" name="Google Shape;603;p31"/>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604" name="Google Shape;604;p31"/>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31</a:t>
            </a:fld>
            <a:endParaRPr/>
          </a:p>
        </p:txBody>
      </p:sp>
      <p:sp>
        <p:nvSpPr>
          <p:cNvPr id="2" name="Segnaposto numero diapositiva 1">
            <a:extLst>
              <a:ext uri="{FF2B5EF4-FFF2-40B4-BE49-F238E27FC236}">
                <a16:creationId xmlns:a16="http://schemas.microsoft.com/office/drawing/2014/main" id="{EEB8C882-536C-4BE1-8199-2073AFB7C6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08"/>
        <p:cNvGrpSpPr/>
        <p:nvPr/>
      </p:nvGrpSpPr>
      <p:grpSpPr>
        <a:xfrm>
          <a:off x="0" y="0"/>
          <a:ext cx="0" cy="0"/>
          <a:chOff x="0" y="0"/>
          <a:chExt cx="0" cy="0"/>
        </a:xfrm>
      </p:grpSpPr>
      <p:sp>
        <p:nvSpPr>
          <p:cNvPr id="609" name="Google Shape;609;p3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Il nulla possibile</a:t>
            </a:r>
            <a:endParaRPr/>
          </a:p>
        </p:txBody>
      </p:sp>
      <p:sp>
        <p:nvSpPr>
          <p:cNvPr id="610" name="Google Shape;610;p32"/>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L’anticipazione della morte ci rappresenta il nulla possibile di noi e di tutti gli altri esseri e/o cose e rimane la nostra possibilità più propria.</a:t>
            </a:r>
            <a:endParaRPr/>
          </a:p>
          <a:p>
            <a:pPr marL="0" marR="0" lvl="0" indent="0" algn="just" rtl="0">
              <a:lnSpc>
                <a:spcPct val="100000"/>
              </a:lnSpc>
              <a:spcBef>
                <a:spcPts val="600"/>
              </a:spcBef>
              <a:spcAft>
                <a:spcPts val="0"/>
              </a:spcAft>
              <a:buClr>
                <a:schemeClr val="dk1"/>
              </a:buClr>
              <a:buSzPts val="3000"/>
              <a:buFont typeface="Arial"/>
              <a:buNone/>
            </a:pPr>
            <a:r>
              <a:rPr lang="en-US" sz="3000" b="0" i="0" u="none">
                <a:solidFill>
                  <a:schemeClr val="dk1"/>
                </a:solidFill>
                <a:latin typeface="Calibri"/>
                <a:ea typeface="Calibri"/>
                <a:cs typeface="Calibri"/>
                <a:sym typeface="Calibri"/>
              </a:rPr>
              <a:t>Essa è decisa a partire da una particolare situazione emotiva, quella dell’</a:t>
            </a:r>
            <a:r>
              <a:rPr lang="en-US" sz="3000" b="1" i="0" u="none">
                <a:solidFill>
                  <a:schemeClr val="dk1"/>
                </a:solidFill>
                <a:latin typeface="Calibri"/>
                <a:ea typeface="Calibri"/>
                <a:cs typeface="Calibri"/>
                <a:sym typeface="Calibri"/>
              </a:rPr>
              <a:t>angoscia</a:t>
            </a:r>
            <a:r>
              <a:rPr lang="en-US" sz="3000" b="0" i="0" u="none">
                <a:solidFill>
                  <a:schemeClr val="dk1"/>
                </a:solidFill>
                <a:latin typeface="Calibri"/>
                <a:ea typeface="Calibri"/>
                <a:cs typeface="Calibri"/>
                <a:sym typeface="Calibri"/>
              </a:rPr>
              <a:t>, che è </a:t>
            </a:r>
            <a:r>
              <a:rPr lang="en-US" sz="3000" b="1" i="0" u="none">
                <a:solidFill>
                  <a:schemeClr val="dk1"/>
                </a:solidFill>
                <a:latin typeface="Calibri"/>
                <a:ea typeface="Calibri"/>
                <a:cs typeface="Calibri"/>
                <a:sym typeface="Calibri"/>
              </a:rPr>
              <a:t>paura senza oggetto</a:t>
            </a:r>
            <a:r>
              <a:rPr lang="en-US" sz="3000" b="0" i="0" u="none">
                <a:solidFill>
                  <a:schemeClr val="dk1"/>
                </a:solidFill>
                <a:latin typeface="Calibri"/>
                <a:ea typeface="Calibri"/>
                <a:cs typeface="Calibri"/>
                <a:sym typeface="Calibri"/>
              </a:rPr>
              <a:t>, cioè propriamente l’atteggiamento che nasce di fronte al </a:t>
            </a:r>
            <a:r>
              <a:rPr lang="en-US" sz="3000" b="0" i="0" u="sng">
                <a:solidFill>
                  <a:schemeClr val="dk1"/>
                </a:solidFill>
                <a:latin typeface="Calibri"/>
                <a:ea typeface="Calibri"/>
                <a:cs typeface="Calibri"/>
                <a:sym typeface="Calibri"/>
              </a:rPr>
              <a:t>nulla possibile</a:t>
            </a:r>
            <a:r>
              <a:rPr lang="en-US" sz="3000" b="0" i="0" u="none">
                <a:solidFill>
                  <a:schemeClr val="dk1"/>
                </a:solidFill>
                <a:latin typeface="Calibri"/>
                <a:ea typeface="Calibri"/>
                <a:cs typeface="Calibri"/>
                <a:sym typeface="Calibri"/>
              </a:rPr>
              <a:t> che essa intuisce e che la decisione anticipatrice valorizza e pone di fronte a noi</a:t>
            </a:r>
            <a:r>
              <a:rPr lang="en-US" sz="2800" b="0" i="0" u="none">
                <a:solidFill>
                  <a:schemeClr val="dk1"/>
                </a:solidFill>
                <a:latin typeface="Calibri"/>
                <a:ea typeface="Calibri"/>
                <a:cs typeface="Calibri"/>
                <a:sym typeface="Calibri"/>
              </a:rPr>
              <a:t>.</a:t>
            </a:r>
            <a:endParaRPr/>
          </a:p>
        </p:txBody>
      </p:sp>
      <p:sp>
        <p:nvSpPr>
          <p:cNvPr id="611" name="Google Shape;611;p32"/>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612" name="Google Shape;612;p32"/>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32</a:t>
            </a:fld>
            <a:endParaRPr/>
          </a:p>
        </p:txBody>
      </p:sp>
      <p:sp>
        <p:nvSpPr>
          <p:cNvPr id="2" name="Segnaposto numero diapositiva 1">
            <a:extLst>
              <a:ext uri="{FF2B5EF4-FFF2-40B4-BE49-F238E27FC236}">
                <a16:creationId xmlns:a16="http://schemas.microsoft.com/office/drawing/2014/main" id="{4B0A66AE-E754-458B-8396-7B835B45F0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32</a:t>
            </a:fld>
            <a:endParaRPr 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16"/>
        <p:cNvGrpSpPr/>
        <p:nvPr/>
      </p:nvGrpSpPr>
      <p:grpSpPr>
        <a:xfrm>
          <a:off x="0" y="0"/>
          <a:ext cx="0" cy="0"/>
          <a:chOff x="0" y="0"/>
          <a:chExt cx="0" cy="0"/>
        </a:xfrm>
      </p:grpSpPr>
      <p:sp>
        <p:nvSpPr>
          <p:cNvPr id="617" name="Google Shape;617;p3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000"/>
              <a:buFont typeface="Calibri"/>
              <a:buNone/>
            </a:pPr>
            <a:r>
              <a:rPr lang="en-US" sz="4000" b="0" i="0" u="none">
                <a:solidFill>
                  <a:schemeClr val="dk1"/>
                </a:solidFill>
                <a:latin typeface="Calibri"/>
                <a:ea typeface="Calibri"/>
                <a:cs typeface="Calibri"/>
                <a:sym typeface="Calibri"/>
              </a:rPr>
              <a:t>Coraggio di fronte alla finitezza</a:t>
            </a:r>
            <a:endParaRPr/>
          </a:p>
        </p:txBody>
      </p:sp>
      <p:sp>
        <p:nvSpPr>
          <p:cNvPr id="618" name="Google Shape;618;p3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chemeClr val="dk1"/>
              </a:buClr>
              <a:buSzPts val="3100"/>
              <a:buFont typeface="Arial"/>
              <a:buNone/>
            </a:pPr>
            <a:r>
              <a:rPr lang="en-US" sz="3100" b="0" i="0" u="none">
                <a:solidFill>
                  <a:schemeClr val="dk1"/>
                </a:solidFill>
                <a:latin typeface="Calibri"/>
                <a:ea typeface="Calibri"/>
                <a:cs typeface="Calibri"/>
                <a:sym typeface="Calibri"/>
              </a:rPr>
              <a:t>Assumendo per sé un atteggiamento risoluto, ci si mette nelle condizioni di </a:t>
            </a:r>
            <a:r>
              <a:rPr lang="en-US" sz="3100" b="1" i="0" u="none">
                <a:solidFill>
                  <a:schemeClr val="dk1"/>
                </a:solidFill>
                <a:latin typeface="Calibri"/>
                <a:ea typeface="Calibri"/>
                <a:cs typeface="Calibri"/>
                <a:sym typeface="Calibri"/>
              </a:rPr>
              <a:t>guardare in faccia </a:t>
            </a:r>
            <a:r>
              <a:rPr lang="en-US" sz="3100" b="0" i="0" u="none">
                <a:solidFill>
                  <a:schemeClr val="dk1"/>
                </a:solidFill>
                <a:latin typeface="Calibri"/>
                <a:ea typeface="Calibri"/>
                <a:cs typeface="Calibri"/>
                <a:sym typeface="Calibri"/>
              </a:rPr>
              <a:t>alla nostra mortalità per vivere nella dimensione inaggirabile che ci è propria: quella di essere </a:t>
            </a:r>
            <a:r>
              <a:rPr lang="en-US" sz="3100" b="1" i="0" u="none">
                <a:solidFill>
                  <a:schemeClr val="dk1"/>
                </a:solidFill>
                <a:latin typeface="Calibri"/>
                <a:ea typeface="Calibri"/>
                <a:cs typeface="Calibri"/>
                <a:sym typeface="Calibri"/>
              </a:rPr>
              <a:t>progetti gettati </a:t>
            </a:r>
            <a:r>
              <a:rPr lang="en-US" sz="3100" b="0" i="0" u="none">
                <a:solidFill>
                  <a:schemeClr val="dk1"/>
                </a:solidFill>
                <a:latin typeface="Calibri"/>
                <a:ea typeface="Calibri"/>
                <a:cs typeface="Calibri"/>
                <a:sym typeface="Calibri"/>
              </a:rPr>
              <a:t>e </a:t>
            </a:r>
            <a:r>
              <a:rPr lang="en-US" sz="3100" b="1" i="0" u="none">
                <a:solidFill>
                  <a:schemeClr val="dk1"/>
                </a:solidFill>
                <a:latin typeface="Calibri"/>
                <a:ea typeface="Calibri"/>
                <a:cs typeface="Calibri"/>
                <a:sym typeface="Calibri"/>
              </a:rPr>
              <a:t>destinati a fallire</a:t>
            </a:r>
            <a:r>
              <a:rPr lang="en-US" sz="3100" b="0" i="0" u="none">
                <a:solidFill>
                  <a:schemeClr val="dk1"/>
                </a:solidFill>
                <a:latin typeface="Calibri"/>
                <a:ea typeface="Calibri"/>
                <a:cs typeface="Calibri"/>
                <a:sym typeface="Calibri"/>
              </a:rPr>
              <a:t>. Questo è il coraggio richiesto per vivere autenticamente. Lo scadimento di tale coraggio si ha quando si trasforma l’angoscia per il nulla in </a:t>
            </a:r>
            <a:r>
              <a:rPr lang="en-US" sz="3100" b="1" i="0" u="none">
                <a:solidFill>
                  <a:schemeClr val="dk1"/>
                </a:solidFill>
                <a:latin typeface="Calibri"/>
                <a:ea typeface="Calibri"/>
                <a:cs typeface="Calibri"/>
                <a:sym typeface="Calibri"/>
              </a:rPr>
              <a:t>paura di qualcosa </a:t>
            </a:r>
            <a:r>
              <a:rPr lang="en-US" sz="3100" b="0" i="0" u="none">
                <a:solidFill>
                  <a:schemeClr val="dk1"/>
                </a:solidFill>
                <a:latin typeface="Calibri"/>
                <a:ea typeface="Calibri"/>
                <a:cs typeface="Calibri"/>
                <a:sym typeface="Calibri"/>
              </a:rPr>
              <a:t>che di volta in volta si può fuggire giungendo ad un’inautentica tranquillità.</a:t>
            </a:r>
            <a:endParaRPr/>
          </a:p>
        </p:txBody>
      </p:sp>
      <p:sp>
        <p:nvSpPr>
          <p:cNvPr id="619" name="Google Shape;619;p33"/>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620" name="Google Shape;620;p33"/>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33</a:t>
            </a:fld>
            <a:endParaRPr/>
          </a:p>
        </p:txBody>
      </p:sp>
      <p:sp>
        <p:nvSpPr>
          <p:cNvPr id="2" name="Segnaposto numero diapositiva 1">
            <a:extLst>
              <a:ext uri="{FF2B5EF4-FFF2-40B4-BE49-F238E27FC236}">
                <a16:creationId xmlns:a16="http://schemas.microsoft.com/office/drawing/2014/main" id="{B134988B-AB13-4004-B74F-FC936A42555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24"/>
        <p:cNvGrpSpPr/>
        <p:nvPr/>
      </p:nvGrpSpPr>
      <p:grpSpPr>
        <a:xfrm>
          <a:off x="0" y="0"/>
          <a:ext cx="0" cy="0"/>
          <a:chOff x="0" y="0"/>
          <a:chExt cx="0" cy="0"/>
        </a:xfrm>
      </p:grpSpPr>
      <p:sp>
        <p:nvSpPr>
          <p:cNvPr id="625" name="Google Shape;625;p34"/>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ESISTENZA inautentica e autentica </a:t>
            </a:r>
            <a:endParaRPr/>
          </a:p>
        </p:txBody>
      </p:sp>
      <p:sp>
        <p:nvSpPr>
          <p:cNvPr id="626" name="Google Shape;626;p34"/>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L’esistenza temporalmente inautentica </a:t>
            </a:r>
            <a:r>
              <a:rPr lang="en-US" sz="3200" b="1" i="0" u="none" strike="noStrike" cap="none">
                <a:solidFill>
                  <a:schemeClr val="dk1"/>
                </a:solidFill>
                <a:latin typeface="Calibri"/>
                <a:ea typeface="Calibri"/>
                <a:cs typeface="Calibri"/>
                <a:sym typeface="Calibri"/>
              </a:rPr>
              <a:t>fugge la decisione anticipatrice </a:t>
            </a:r>
            <a:r>
              <a:rPr lang="en-US" sz="3200" b="0" i="0" u="none" strike="noStrike" cap="none">
                <a:solidFill>
                  <a:schemeClr val="dk1"/>
                </a:solidFill>
                <a:latin typeface="Calibri"/>
                <a:ea typeface="Calibri"/>
                <a:cs typeface="Calibri"/>
                <a:sym typeface="Calibri"/>
              </a:rPr>
              <a:t>e si preoccupa per le cose assumendo il criterio della riuscita dei progetti quotidiani con la cancellazione del loro autentico sfondo temporale: la morte (futuro), la gettatezza (passato), l’angoscia e la decisione (presente).</a:t>
            </a:r>
            <a:endParaRPr/>
          </a:p>
        </p:txBody>
      </p:sp>
      <p:sp>
        <p:nvSpPr>
          <p:cNvPr id="627" name="Google Shape;627;p34"/>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628" name="Google Shape;628;p34"/>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34</a:t>
            </a:fld>
            <a:endParaRPr/>
          </a:p>
        </p:txBody>
      </p:sp>
      <p:sp>
        <p:nvSpPr>
          <p:cNvPr id="2" name="Segnaposto numero diapositiva 1">
            <a:extLst>
              <a:ext uri="{FF2B5EF4-FFF2-40B4-BE49-F238E27FC236}">
                <a16:creationId xmlns:a16="http://schemas.microsoft.com/office/drawing/2014/main" id="{41C1D0F9-1D38-4549-A8AE-84AD355EB20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2"/>
        <p:cNvGrpSpPr/>
        <p:nvPr/>
      </p:nvGrpSpPr>
      <p:grpSpPr>
        <a:xfrm>
          <a:off x="0" y="0"/>
          <a:ext cx="0" cy="0"/>
          <a:chOff x="0" y="0"/>
          <a:chExt cx="0" cy="0"/>
        </a:xfrm>
      </p:grpSpPr>
      <p:sp>
        <p:nvSpPr>
          <p:cNvPr id="633" name="Google Shape;633;p35"/>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Heidegger esistenzalista…e no</a:t>
            </a:r>
            <a:endParaRPr/>
          </a:p>
        </p:txBody>
      </p:sp>
      <p:sp>
        <p:nvSpPr>
          <p:cNvPr id="634" name="Google Shape;634;p35"/>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400"/>
              <a:buFont typeface="Arial"/>
              <a:buNone/>
            </a:pPr>
            <a:r>
              <a:rPr lang="en-US" sz="2400" b="0" i="0" u="none" strike="noStrike" cap="none">
                <a:solidFill>
                  <a:schemeClr val="dk1"/>
                </a:solidFill>
                <a:latin typeface="Calibri"/>
                <a:ea typeface="Calibri"/>
                <a:cs typeface="Calibri"/>
                <a:sym typeface="Calibri"/>
              </a:rPr>
              <a:t>Questi sono i temi principali del primo Heidegger, quello di </a:t>
            </a:r>
            <a:r>
              <a:rPr lang="en-US" sz="2400" b="0" i="1" u="none" strike="noStrike" cap="none">
                <a:solidFill>
                  <a:schemeClr val="dk1"/>
                </a:solidFill>
                <a:latin typeface="Calibri"/>
                <a:ea typeface="Calibri"/>
                <a:cs typeface="Calibri"/>
                <a:sym typeface="Calibri"/>
              </a:rPr>
              <a:t>Essere e tempo</a:t>
            </a:r>
            <a:r>
              <a:rPr lang="en-US" sz="2400" b="0" i="0" u="none" strike="noStrike" cap="none">
                <a:solidFill>
                  <a:schemeClr val="dk1"/>
                </a:solidFill>
                <a:latin typeface="Calibri"/>
                <a:ea typeface="Calibri"/>
                <a:cs typeface="Calibri"/>
                <a:sym typeface="Calibri"/>
              </a:rPr>
              <a:t>, testo che sarà fondamentale per l’esistenzialismo successivo. In seguito Heidegger proseguirà le sue ricerche sul versante più squisitamente </a:t>
            </a:r>
            <a:r>
              <a:rPr lang="en-US" sz="2400" b="1" i="0" u="none" strike="noStrike" cap="none">
                <a:solidFill>
                  <a:schemeClr val="dk1"/>
                </a:solidFill>
                <a:latin typeface="Calibri"/>
                <a:ea typeface="Calibri"/>
                <a:cs typeface="Calibri"/>
                <a:sym typeface="Calibri"/>
              </a:rPr>
              <a:t>ontologico</a:t>
            </a:r>
            <a:r>
              <a:rPr lang="en-US" sz="2400" b="0" i="0" u="none" strike="noStrike" cap="none">
                <a:solidFill>
                  <a:schemeClr val="dk1"/>
                </a:solidFill>
                <a:latin typeface="Calibri"/>
                <a:ea typeface="Calibri"/>
                <a:cs typeface="Calibri"/>
                <a:sym typeface="Calibri"/>
              </a:rPr>
              <a:t>, ritenendo che la ricerca sull’uomo (l’Esserci) e sulla sua esistenza fosse stata solo un passaggio obbligato per passare ad un più profonda analisi del senso dell’essere in generale a partire dall’essere stesso e da come esso si offriva ad un pensiero capace di aprirvisi. Dalla </a:t>
            </a:r>
            <a:r>
              <a:rPr lang="en-US" sz="2400" b="0" i="1" u="none" strike="noStrike" cap="none">
                <a:solidFill>
                  <a:schemeClr val="dk1"/>
                </a:solidFill>
                <a:latin typeface="Calibri"/>
                <a:ea typeface="Calibri"/>
                <a:cs typeface="Calibri"/>
                <a:sym typeface="Calibri"/>
              </a:rPr>
              <a:t>Lettera sull’umanismo</a:t>
            </a:r>
            <a:r>
              <a:rPr lang="en-US" sz="2400" b="0" i="0" u="none" strike="noStrike" cap="none">
                <a:solidFill>
                  <a:schemeClr val="dk1"/>
                </a:solidFill>
                <a:latin typeface="Calibri"/>
                <a:ea typeface="Calibri"/>
                <a:cs typeface="Calibri"/>
                <a:sym typeface="Calibri"/>
              </a:rPr>
              <a:t>, egli anzi entrerà in polemica con gli esistenzialisti ritenendo la loro prospettiva eccessivamente antropocentrica e quindi ancora legata ai pregiudizi delal trazione filosofica metafisica</a:t>
            </a:r>
            <a:r>
              <a:rPr lang="en-US" sz="2600" b="0" i="0" u="none" strike="noStrike" cap="none">
                <a:solidFill>
                  <a:schemeClr val="dk1"/>
                </a:solidFill>
                <a:latin typeface="Calibri"/>
                <a:ea typeface="Calibri"/>
                <a:cs typeface="Calibri"/>
                <a:sym typeface="Calibri"/>
              </a:rPr>
              <a:t>.</a:t>
            </a:r>
            <a:endParaRPr/>
          </a:p>
        </p:txBody>
      </p:sp>
      <p:sp>
        <p:nvSpPr>
          <p:cNvPr id="635" name="Google Shape;635;p35"/>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898989"/>
              </a:buClr>
              <a:buSzPts val="1200"/>
              <a:buFont typeface="Calibri"/>
              <a:buNone/>
            </a:pPr>
            <a:r>
              <a:rPr lang="en-US" sz="1200" b="0" i="0" u="none">
                <a:solidFill>
                  <a:srgbClr val="898989"/>
                </a:solidFill>
                <a:latin typeface="Calibri"/>
                <a:ea typeface="Calibri"/>
                <a:cs typeface="Calibri"/>
                <a:sym typeface="Calibri"/>
              </a:rPr>
              <a:t>www.arete-consulenzafilosofica.it</a:t>
            </a:r>
            <a:endParaRPr/>
          </a:p>
        </p:txBody>
      </p:sp>
      <p:sp>
        <p:nvSpPr>
          <p:cNvPr id="636" name="Google Shape;636;p35"/>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898989"/>
              </a:buClr>
              <a:buSzPts val="1200"/>
              <a:buFont typeface="Calibri"/>
              <a:buNone/>
            </a:pPr>
            <a:fld id="{00000000-1234-1234-1234-123412341234}" type="slidenum">
              <a:rPr lang="en-US" sz="1200" b="0" i="0" u="none">
                <a:solidFill>
                  <a:srgbClr val="898989"/>
                </a:solidFill>
                <a:latin typeface="Calibri"/>
                <a:ea typeface="Calibri"/>
                <a:cs typeface="Calibri"/>
                <a:sym typeface="Calibri"/>
              </a:rPr>
              <a:t>35</a:t>
            </a:fld>
            <a:endParaRPr/>
          </a:p>
        </p:txBody>
      </p:sp>
      <p:sp>
        <p:nvSpPr>
          <p:cNvPr id="2" name="Segnaposto numero diapositiva 1">
            <a:extLst>
              <a:ext uri="{FF2B5EF4-FFF2-40B4-BE49-F238E27FC236}">
                <a16:creationId xmlns:a16="http://schemas.microsoft.com/office/drawing/2014/main" id="{4368519F-E77B-4161-9202-EC6DDF69A3D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40"/>
        <p:cNvGrpSpPr/>
        <p:nvPr/>
      </p:nvGrpSpPr>
      <p:grpSpPr>
        <a:xfrm>
          <a:off x="0" y="0"/>
          <a:ext cx="0" cy="0"/>
          <a:chOff x="0" y="0"/>
          <a:chExt cx="0" cy="0"/>
        </a:xfrm>
      </p:grpSpPr>
      <p:sp>
        <p:nvSpPr>
          <p:cNvPr id="641" name="Google Shape;641;p36"/>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Times New Roman"/>
              <a:buNone/>
            </a:pPr>
            <a:r>
              <a:rPr lang="en-US" sz="4000" b="0" i="0" u="none">
                <a:solidFill>
                  <a:srgbClr val="000000"/>
                </a:solidFill>
                <a:latin typeface="Times New Roman"/>
                <a:ea typeface="Times New Roman"/>
                <a:cs typeface="Times New Roman"/>
                <a:sym typeface="Times New Roman"/>
              </a:rPr>
              <a:t>Gli altri esistenzialisti</a:t>
            </a:r>
            <a:endParaRPr/>
          </a:p>
        </p:txBody>
      </p:sp>
      <p:sp>
        <p:nvSpPr>
          <p:cNvPr id="642" name="Google Shape;642;p36"/>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800"/>
              <a:buFont typeface="Times New Roman"/>
              <a:buNone/>
            </a:pPr>
            <a:r>
              <a:rPr lang="en-US" sz="2800" b="0" i="0" u="none" dirty="0" err="1">
                <a:solidFill>
                  <a:srgbClr val="000000"/>
                </a:solidFill>
                <a:latin typeface="Times New Roman"/>
                <a:ea typeface="Times New Roman"/>
                <a:cs typeface="Times New Roman"/>
                <a:sym typeface="Times New Roman"/>
              </a:rPr>
              <a:t>Gli</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altri</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esistenzialisti</a:t>
            </a:r>
            <a:r>
              <a:rPr lang="en-US" sz="2800" b="0" i="0" u="none" dirty="0">
                <a:solidFill>
                  <a:srgbClr val="000000"/>
                </a:solidFill>
                <a:latin typeface="Times New Roman"/>
                <a:ea typeface="Times New Roman"/>
                <a:cs typeface="Times New Roman"/>
                <a:sym typeface="Times New Roman"/>
              </a:rPr>
              <a:t>, come K. Jaspers, J. P. Sartre, </a:t>
            </a:r>
            <a:r>
              <a:rPr lang="en-US" sz="2800" b="0" i="0" u="none" dirty="0" err="1">
                <a:solidFill>
                  <a:srgbClr val="000000"/>
                </a:solidFill>
                <a:latin typeface="Times New Roman"/>
                <a:ea typeface="Times New Roman"/>
                <a:cs typeface="Times New Roman"/>
                <a:sym typeface="Times New Roman"/>
              </a:rPr>
              <a:t>cercano</a:t>
            </a:r>
            <a:r>
              <a:rPr lang="en-US" sz="2800" b="0" i="0" u="none" dirty="0">
                <a:solidFill>
                  <a:srgbClr val="000000"/>
                </a:solidFill>
                <a:latin typeface="Times New Roman"/>
                <a:ea typeface="Times New Roman"/>
                <a:cs typeface="Times New Roman"/>
                <a:sym typeface="Times New Roman"/>
              </a:rPr>
              <a:t> di </a:t>
            </a:r>
            <a:r>
              <a:rPr lang="en-US" sz="2800" b="0" i="0" u="none" dirty="0" err="1">
                <a:solidFill>
                  <a:srgbClr val="000000"/>
                </a:solidFill>
                <a:latin typeface="Times New Roman"/>
                <a:ea typeface="Times New Roman"/>
                <a:cs typeface="Times New Roman"/>
                <a:sym typeface="Times New Roman"/>
              </a:rPr>
              <a:t>analizzare</a:t>
            </a:r>
            <a:r>
              <a:rPr lang="en-US" sz="2800" b="0" i="0" u="none" dirty="0">
                <a:solidFill>
                  <a:srgbClr val="000000"/>
                </a:solidFill>
                <a:latin typeface="Times New Roman"/>
                <a:ea typeface="Times New Roman"/>
                <a:cs typeface="Times New Roman"/>
                <a:sym typeface="Times New Roman"/>
              </a:rPr>
              <a:t> in </a:t>
            </a:r>
            <a:r>
              <a:rPr lang="en-US" sz="2800" b="0" i="0" u="none" dirty="0" err="1">
                <a:solidFill>
                  <a:srgbClr val="000000"/>
                </a:solidFill>
                <a:latin typeface="Times New Roman"/>
                <a:ea typeface="Times New Roman"/>
                <a:cs typeface="Times New Roman"/>
                <a:sym typeface="Times New Roman"/>
              </a:rPr>
              <a:t>maniera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scevra</a:t>
            </a:r>
            <a:r>
              <a:rPr lang="en-US" sz="2800" b="0" i="0" u="none" dirty="0">
                <a:solidFill>
                  <a:srgbClr val="000000"/>
                </a:solidFill>
                <a:latin typeface="Times New Roman"/>
                <a:ea typeface="Times New Roman"/>
                <a:cs typeface="Times New Roman"/>
                <a:sym typeface="Times New Roman"/>
              </a:rPr>
              <a:t> da </a:t>
            </a:r>
            <a:r>
              <a:rPr lang="en-US" sz="2800" b="0" i="0" u="none" dirty="0" err="1">
                <a:solidFill>
                  <a:srgbClr val="000000"/>
                </a:solidFill>
                <a:latin typeface="Times New Roman"/>
                <a:ea typeface="Times New Roman"/>
                <a:cs typeface="Times New Roman"/>
                <a:sym typeface="Times New Roman"/>
              </a:rPr>
              <a:t>interferenze</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metafisiche</a:t>
            </a:r>
            <a:r>
              <a:rPr lang="en-US" sz="2800" b="0" i="0" u="none" dirty="0">
                <a:solidFill>
                  <a:srgbClr val="000000"/>
                </a:solidFill>
                <a:latin typeface="Times New Roman"/>
                <a:ea typeface="Times New Roman"/>
                <a:cs typeface="Times New Roman"/>
                <a:sym typeface="Times New Roman"/>
              </a:rPr>
              <a:t> il </a:t>
            </a:r>
            <a:r>
              <a:rPr lang="en-US" sz="2800" b="0" i="0" u="none" dirty="0" err="1">
                <a:solidFill>
                  <a:srgbClr val="000000"/>
                </a:solidFill>
                <a:latin typeface="Times New Roman"/>
                <a:ea typeface="Times New Roman"/>
                <a:cs typeface="Times New Roman"/>
                <a:sym typeface="Times New Roman"/>
              </a:rPr>
              <a:t>fenomeno</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dell’esistenza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umana</a:t>
            </a:r>
            <a:r>
              <a:rPr lang="en-US" sz="2800" b="0"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valorizzando</a:t>
            </a:r>
            <a:r>
              <a:rPr lang="en-US" sz="2800" b="1"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così</a:t>
            </a:r>
            <a:r>
              <a:rPr lang="en-US" sz="2800" b="1" i="0" u="none" dirty="0">
                <a:solidFill>
                  <a:srgbClr val="000000"/>
                </a:solidFill>
                <a:latin typeface="Times New Roman"/>
                <a:ea typeface="Times New Roman"/>
                <a:cs typeface="Times New Roman"/>
                <a:sym typeface="Times New Roman"/>
              </a:rPr>
              <a:t> la </a:t>
            </a:r>
            <a:r>
              <a:rPr lang="en-US" sz="2800" b="1" i="0" u="none" dirty="0" err="1">
                <a:solidFill>
                  <a:srgbClr val="000000"/>
                </a:solidFill>
                <a:latin typeface="Times New Roman"/>
                <a:ea typeface="Times New Roman"/>
                <a:cs typeface="Times New Roman"/>
                <a:sym typeface="Times New Roman"/>
              </a:rPr>
              <a:t>dimensione</a:t>
            </a:r>
            <a:r>
              <a:rPr lang="en-US" sz="2800" b="1"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della</a:t>
            </a:r>
            <a:r>
              <a:rPr lang="en-US" sz="2800" b="1"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coscienza</a:t>
            </a:r>
            <a:r>
              <a:rPr lang="en-US" sz="2800" b="1" i="0" u="none" dirty="0">
                <a:solidFill>
                  <a:srgbClr val="000000"/>
                </a:solidFill>
                <a:latin typeface="Times New Roman"/>
                <a:ea typeface="Times New Roman"/>
                <a:cs typeface="Times New Roman"/>
                <a:sym typeface="Times New Roman"/>
              </a:rPr>
              <a:t> come </a:t>
            </a:r>
            <a:r>
              <a:rPr lang="en-US" sz="2800" b="1" i="0" u="none" dirty="0" err="1">
                <a:solidFill>
                  <a:srgbClr val="000000"/>
                </a:solidFill>
                <a:latin typeface="Times New Roman"/>
                <a:ea typeface="Times New Roman"/>
                <a:cs typeface="Times New Roman"/>
                <a:sym typeface="Times New Roman"/>
              </a:rPr>
              <a:t>luogo</a:t>
            </a:r>
            <a:r>
              <a:rPr lang="en-US" sz="2800" b="1"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dell’apertura</a:t>
            </a:r>
            <a:r>
              <a:rPr lang="en-US" sz="2800" b="1" i="0" u="none" dirty="0">
                <a:solidFill>
                  <a:srgbClr val="000000"/>
                </a:solidFill>
                <a:latin typeface="Times New Roman"/>
                <a:ea typeface="Times New Roman"/>
                <a:cs typeface="Times New Roman"/>
                <a:sym typeface="Times New Roman"/>
              </a:rPr>
              <a:t> al mondo da </a:t>
            </a:r>
            <a:r>
              <a:rPr lang="en-US" sz="2800" b="1" i="0" u="none" dirty="0" err="1">
                <a:solidFill>
                  <a:srgbClr val="000000"/>
                </a:solidFill>
                <a:latin typeface="Times New Roman"/>
                <a:ea typeface="Times New Roman"/>
                <a:cs typeface="Times New Roman"/>
                <a:sym typeface="Times New Roman"/>
              </a:rPr>
              <a:t>parte</a:t>
            </a:r>
            <a:r>
              <a:rPr lang="en-US" sz="2800" b="1" i="0" u="none" dirty="0">
                <a:solidFill>
                  <a:srgbClr val="000000"/>
                </a:solidFill>
                <a:latin typeface="Times New Roman"/>
                <a:ea typeface="Times New Roman"/>
                <a:cs typeface="Times New Roman"/>
                <a:sym typeface="Times New Roman"/>
              </a:rPr>
              <a:t> del </a:t>
            </a:r>
            <a:r>
              <a:rPr lang="en-US" sz="2800" b="1" i="0" u="none" dirty="0" err="1">
                <a:solidFill>
                  <a:srgbClr val="000000"/>
                </a:solidFill>
                <a:latin typeface="Times New Roman"/>
                <a:ea typeface="Times New Roman"/>
                <a:cs typeface="Times New Roman"/>
                <a:sym typeface="Times New Roman"/>
              </a:rPr>
              <a:t>singolo</a:t>
            </a:r>
            <a:r>
              <a:rPr lang="en-US" sz="2800" b="1" i="0" u="none" dirty="0">
                <a:solidFill>
                  <a:srgbClr val="000000"/>
                </a:solidFill>
                <a:latin typeface="Times New Roman"/>
                <a:ea typeface="Times New Roman"/>
                <a:cs typeface="Times New Roman"/>
                <a:sym typeface="Times New Roman"/>
              </a:rPr>
              <a:t>,</a:t>
            </a:r>
            <a:r>
              <a:rPr lang="en-US" sz="2800" b="0" i="0" u="none" dirty="0">
                <a:solidFill>
                  <a:srgbClr val="000000"/>
                </a:solidFill>
                <a:latin typeface="Times New Roman"/>
                <a:ea typeface="Times New Roman"/>
                <a:cs typeface="Times New Roman"/>
                <a:sym typeface="Times New Roman"/>
              </a:rPr>
              <a:t> ma </a:t>
            </a:r>
            <a:r>
              <a:rPr lang="en-US" sz="2800" b="0" i="0" u="none" dirty="0" err="1">
                <a:solidFill>
                  <a:srgbClr val="000000"/>
                </a:solidFill>
                <a:latin typeface="Times New Roman"/>
                <a:ea typeface="Times New Roman"/>
                <a:cs typeface="Times New Roman"/>
                <a:sym typeface="Times New Roman"/>
              </a:rPr>
              <a:t>anche</a:t>
            </a:r>
            <a:r>
              <a:rPr lang="en-US" sz="2800" b="0" i="0" u="none" dirty="0">
                <a:solidFill>
                  <a:srgbClr val="000000"/>
                </a:solidFill>
                <a:latin typeface="Times New Roman"/>
                <a:ea typeface="Times New Roman"/>
                <a:cs typeface="Times New Roman"/>
                <a:sym typeface="Times New Roman"/>
              </a:rPr>
              <a:t> come </a:t>
            </a:r>
            <a:r>
              <a:rPr lang="en-US" sz="2800" b="0" i="0" u="none" dirty="0" err="1">
                <a:solidFill>
                  <a:srgbClr val="000000"/>
                </a:solidFill>
                <a:latin typeface="Times New Roman"/>
                <a:ea typeface="Times New Roman"/>
                <a:cs typeface="Times New Roman"/>
                <a:sym typeface="Times New Roman"/>
              </a:rPr>
              <a:t>irripetibile</a:t>
            </a:r>
            <a:r>
              <a:rPr lang="en-US" sz="2800" b="0" i="0" u="none" dirty="0">
                <a:solidFill>
                  <a:srgbClr val="000000"/>
                </a:solidFill>
                <a:latin typeface="Times New Roman"/>
                <a:ea typeface="Times New Roman"/>
                <a:cs typeface="Times New Roman"/>
                <a:sym typeface="Times New Roman"/>
              </a:rPr>
              <a:t> e </a:t>
            </a:r>
            <a:r>
              <a:rPr lang="en-US" sz="2800" b="0" i="0" u="none" dirty="0" err="1">
                <a:solidFill>
                  <a:srgbClr val="000000"/>
                </a:solidFill>
                <a:latin typeface="Times New Roman"/>
                <a:ea typeface="Times New Roman"/>
                <a:cs typeface="Times New Roman"/>
                <a:sym typeface="Times New Roman"/>
              </a:rPr>
              <a:t>invalicabile</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prospettiva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determinata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dalla</a:t>
            </a:r>
            <a:r>
              <a:rPr lang="en-US" sz="2800" b="0" i="0" u="none" dirty="0">
                <a:solidFill>
                  <a:srgbClr val="000000"/>
                </a:solidFill>
                <a:latin typeface="Times New Roman"/>
                <a:ea typeface="Times New Roman"/>
                <a:cs typeface="Times New Roman"/>
                <a:sym typeface="Times New Roman"/>
              </a:rPr>
              <a:t> «</a:t>
            </a:r>
            <a:r>
              <a:rPr lang="en-US" sz="2800" b="1" i="0" u="none" dirty="0" err="1">
                <a:solidFill>
                  <a:srgbClr val="000000"/>
                </a:solidFill>
                <a:latin typeface="Times New Roman"/>
                <a:ea typeface="Times New Roman"/>
                <a:cs typeface="Times New Roman"/>
                <a:sym typeface="Times New Roman"/>
              </a:rPr>
              <a:t>finitezza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dell’uomo</a:t>
            </a:r>
            <a:r>
              <a:rPr lang="en-US" sz="2800" b="0" i="0" u="none" dirty="0">
                <a:solidFill>
                  <a:srgbClr val="000000"/>
                </a:solidFill>
                <a:latin typeface="Times New Roman"/>
                <a:ea typeface="Times New Roman"/>
                <a:cs typeface="Times New Roman"/>
                <a:sym typeface="Times New Roman"/>
              </a:rPr>
              <a:t> e </a:t>
            </a:r>
            <a:r>
              <a:rPr lang="en-US" sz="2800" b="0" i="0" u="none" dirty="0" err="1">
                <a:solidFill>
                  <a:srgbClr val="000000"/>
                </a:solidFill>
                <a:latin typeface="Times New Roman"/>
                <a:ea typeface="Times New Roman"/>
                <a:cs typeface="Times New Roman"/>
                <a:sym typeface="Times New Roman"/>
              </a:rPr>
              <a:t>dalla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sua</a:t>
            </a:r>
            <a:r>
              <a:rPr lang="en-US" sz="2800" b="0" i="0" u="none" dirty="0">
                <a:solidFill>
                  <a:srgbClr val="000000"/>
                </a:solidFill>
                <a:latin typeface="Times New Roman"/>
                <a:ea typeface="Times New Roman"/>
                <a:cs typeface="Times New Roman"/>
                <a:sym typeface="Times New Roman"/>
              </a:rPr>
              <a:t> </a:t>
            </a:r>
            <a:r>
              <a:rPr lang="en-US" sz="2800" b="0" i="0" u="none" dirty="0" err="1">
                <a:solidFill>
                  <a:srgbClr val="000000"/>
                </a:solidFill>
                <a:latin typeface="Times New Roman"/>
                <a:ea typeface="Times New Roman"/>
                <a:cs typeface="Times New Roman"/>
                <a:sym typeface="Times New Roman"/>
              </a:rPr>
              <a:t>incapacità</a:t>
            </a:r>
            <a:r>
              <a:rPr lang="en-US" sz="2800" b="0" i="0" u="none" dirty="0">
                <a:solidFill>
                  <a:srgbClr val="000000"/>
                </a:solidFill>
                <a:latin typeface="Times New Roman"/>
                <a:ea typeface="Times New Roman"/>
                <a:cs typeface="Times New Roman"/>
                <a:sym typeface="Times New Roman"/>
              </a:rPr>
              <a:t> di </a:t>
            </a:r>
            <a:r>
              <a:rPr lang="en-US" sz="2800" b="0" i="0" u="none" dirty="0" err="1">
                <a:solidFill>
                  <a:srgbClr val="000000"/>
                </a:solidFill>
                <a:latin typeface="Times New Roman"/>
                <a:ea typeface="Times New Roman"/>
                <a:cs typeface="Times New Roman"/>
                <a:sym typeface="Times New Roman"/>
              </a:rPr>
              <a:t>comprendere</a:t>
            </a:r>
            <a:r>
              <a:rPr lang="en-US" sz="2800" b="0" i="0" u="none" dirty="0">
                <a:solidFill>
                  <a:srgbClr val="000000"/>
                </a:solidFill>
                <a:latin typeface="Times New Roman"/>
                <a:ea typeface="Times New Roman"/>
                <a:cs typeface="Times New Roman"/>
                <a:sym typeface="Times New Roman"/>
              </a:rPr>
              <a:t> il senso del </a:t>
            </a:r>
            <a:r>
              <a:rPr lang="en-US" sz="2800" b="0" i="0" u="none" dirty="0" err="1">
                <a:solidFill>
                  <a:srgbClr val="000000"/>
                </a:solidFill>
                <a:latin typeface="Times New Roman"/>
                <a:ea typeface="Times New Roman"/>
                <a:cs typeface="Times New Roman"/>
                <a:sym typeface="Times New Roman"/>
              </a:rPr>
              <a:t>tutto</a:t>
            </a:r>
            <a:r>
              <a:rPr lang="en-US" sz="2800" b="0" i="0" u="none" dirty="0">
                <a:solidFill>
                  <a:srgbClr val="000000"/>
                </a:solidFill>
                <a:latin typeface="Times New Roman"/>
                <a:ea typeface="Times New Roman"/>
                <a:cs typeface="Times New Roman"/>
                <a:sym typeface="Times New Roman"/>
              </a:rPr>
              <a:t>.</a:t>
            </a:r>
            <a:endParaRPr dirty="0"/>
          </a:p>
        </p:txBody>
      </p:sp>
      <p:sp>
        <p:nvSpPr>
          <p:cNvPr id="2" name="Segnaposto numero diapositiva 1">
            <a:extLst>
              <a:ext uri="{FF2B5EF4-FFF2-40B4-BE49-F238E27FC236}">
                <a16:creationId xmlns:a16="http://schemas.microsoft.com/office/drawing/2014/main" id="{DB5FD3C8-41AE-451F-BEC3-70289F3C701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36</a:t>
            </a:fld>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46"/>
        <p:cNvGrpSpPr/>
        <p:nvPr/>
      </p:nvGrpSpPr>
      <p:grpSpPr>
        <a:xfrm>
          <a:off x="0" y="0"/>
          <a:ext cx="0" cy="0"/>
          <a:chOff x="0" y="0"/>
          <a:chExt cx="0" cy="0"/>
        </a:xfrm>
      </p:grpSpPr>
      <p:sp>
        <p:nvSpPr>
          <p:cNvPr id="647" name="Google Shape;647;p37"/>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Times New Roman"/>
              <a:buNone/>
            </a:pPr>
            <a:r>
              <a:rPr lang="en-US" sz="4400" b="0" i="0" u="none">
                <a:solidFill>
                  <a:srgbClr val="000000"/>
                </a:solidFill>
                <a:latin typeface="Times New Roman"/>
                <a:ea typeface="Times New Roman"/>
                <a:cs typeface="Times New Roman"/>
                <a:sym typeface="Times New Roman"/>
              </a:rPr>
              <a:t>Che cosa è l’esistenza?</a:t>
            </a:r>
            <a:endParaRPr/>
          </a:p>
        </p:txBody>
      </p:sp>
      <p:sp>
        <p:nvSpPr>
          <p:cNvPr id="648" name="Google Shape;648;p37"/>
          <p:cNvSpPr txBox="1"/>
          <p:nvPr/>
        </p:nvSpPr>
        <p:spPr>
          <a:xfrm>
            <a:off x="685800" y="1981200"/>
            <a:ext cx="7892592" cy="4146224"/>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800"/>
              <a:buFont typeface="Times New Roman"/>
              <a:buNone/>
            </a:pPr>
            <a:r>
              <a:rPr lang="it-IT" sz="2600" b="0" i="0" u="none" dirty="0">
                <a:solidFill>
                  <a:srgbClr val="000000"/>
                </a:solidFill>
                <a:latin typeface="Times New Roman"/>
                <a:ea typeface="Times New Roman"/>
                <a:cs typeface="Times New Roman"/>
                <a:sym typeface="Times New Roman"/>
              </a:rPr>
              <a:t>La risposta alla domanda sull’esistenza è condensata nell’espressione: “</a:t>
            </a:r>
            <a:r>
              <a:rPr lang="it-IT" sz="2600" b="1" i="0" u="none" dirty="0">
                <a:solidFill>
                  <a:srgbClr val="000000"/>
                </a:solidFill>
                <a:latin typeface="Times New Roman"/>
                <a:ea typeface="Times New Roman"/>
                <a:cs typeface="Times New Roman"/>
                <a:sym typeface="Times New Roman"/>
              </a:rPr>
              <a:t>l’esistenza precede l’essenza</a:t>
            </a:r>
            <a:r>
              <a:rPr lang="it-IT" sz="2600" b="0" i="0" u="none" dirty="0">
                <a:solidFill>
                  <a:srgbClr val="000000"/>
                </a:solidFill>
                <a:latin typeface="Times New Roman"/>
                <a:ea typeface="Times New Roman"/>
                <a:cs typeface="Times New Roman"/>
                <a:sym typeface="Times New Roman"/>
              </a:rPr>
              <a:t>” cioè la vita del singolo uomo e il suo irripetibile rapporto con il mondo, precede, </a:t>
            </a:r>
            <a:r>
              <a:rPr lang="it-IT" sz="2600" b="0" i="0" u="none" dirty="0" err="1">
                <a:solidFill>
                  <a:srgbClr val="000000"/>
                </a:solidFill>
                <a:latin typeface="Times New Roman"/>
                <a:ea typeface="Times New Roman"/>
                <a:cs typeface="Times New Roman"/>
                <a:sym typeface="Times New Roman"/>
              </a:rPr>
              <a:t>kierkegaardianamente</a:t>
            </a:r>
            <a:r>
              <a:rPr lang="it-IT" sz="2600" b="0" i="0" u="none" dirty="0">
                <a:solidFill>
                  <a:srgbClr val="000000"/>
                </a:solidFill>
                <a:latin typeface="Times New Roman"/>
                <a:ea typeface="Times New Roman"/>
                <a:cs typeface="Times New Roman"/>
                <a:sym typeface="Times New Roman"/>
              </a:rPr>
              <a:t>, </a:t>
            </a:r>
          </a:p>
          <a:p>
            <a:pPr marL="0" marR="0" lvl="0" indent="0" algn="just" rtl="0">
              <a:lnSpc>
                <a:spcPct val="80000"/>
              </a:lnSpc>
              <a:spcBef>
                <a:spcPts val="0"/>
              </a:spcBef>
              <a:spcAft>
                <a:spcPts val="0"/>
              </a:spcAft>
              <a:buClr>
                <a:srgbClr val="000000"/>
              </a:buClr>
              <a:buSzPts val="2800"/>
              <a:buFont typeface="Times New Roman"/>
              <a:buNone/>
            </a:pPr>
            <a:r>
              <a:rPr lang="it-IT" sz="2600" b="0" i="0" u="none" dirty="0">
                <a:solidFill>
                  <a:srgbClr val="000000"/>
                </a:solidFill>
                <a:latin typeface="Times New Roman"/>
                <a:ea typeface="Times New Roman"/>
                <a:cs typeface="Times New Roman"/>
                <a:sym typeface="Times New Roman"/>
              </a:rPr>
              <a:t> - ogni “filosofia sistematica”, </a:t>
            </a:r>
          </a:p>
          <a:p>
            <a:pPr marL="0" marR="0" lvl="0" indent="0" algn="just" rtl="0">
              <a:lnSpc>
                <a:spcPct val="80000"/>
              </a:lnSpc>
              <a:spcBef>
                <a:spcPts val="0"/>
              </a:spcBef>
              <a:spcAft>
                <a:spcPts val="0"/>
              </a:spcAft>
              <a:buClr>
                <a:srgbClr val="000000"/>
              </a:buClr>
              <a:buSzPts val="2800"/>
              <a:buFont typeface="Times New Roman"/>
              <a:buNone/>
            </a:pPr>
            <a:r>
              <a:rPr lang="it-IT" sz="2600" b="0" i="0" u="none" dirty="0">
                <a:solidFill>
                  <a:srgbClr val="000000"/>
                </a:solidFill>
                <a:latin typeface="Times New Roman"/>
                <a:ea typeface="Times New Roman"/>
                <a:cs typeface="Times New Roman"/>
                <a:sym typeface="Times New Roman"/>
              </a:rPr>
              <a:t> - ogni interpretazione preventiva della totalità della reale, </a:t>
            </a:r>
          </a:p>
          <a:p>
            <a:pPr marL="0" marR="0" lvl="0" indent="0" algn="just" rtl="0">
              <a:lnSpc>
                <a:spcPct val="80000"/>
              </a:lnSpc>
              <a:spcBef>
                <a:spcPts val="0"/>
              </a:spcBef>
              <a:spcAft>
                <a:spcPts val="0"/>
              </a:spcAft>
              <a:buClr>
                <a:srgbClr val="000000"/>
              </a:buClr>
              <a:buSzPts val="2800"/>
              <a:buFont typeface="Times New Roman"/>
              <a:buNone/>
            </a:pPr>
            <a:r>
              <a:rPr lang="it-IT" sz="2600" b="0" i="0" u="none" dirty="0">
                <a:solidFill>
                  <a:srgbClr val="000000"/>
                </a:solidFill>
                <a:latin typeface="Times New Roman"/>
                <a:ea typeface="Times New Roman"/>
                <a:cs typeface="Times New Roman"/>
                <a:sym typeface="Times New Roman"/>
              </a:rPr>
              <a:t> - ogni schema che stabilisce un primo principio da cui tutto deriva e a cui tutto torna. </a:t>
            </a:r>
          </a:p>
          <a:p>
            <a:pPr marL="0" marR="0" lvl="0" indent="0" algn="just" rtl="0">
              <a:lnSpc>
                <a:spcPct val="80000"/>
              </a:lnSpc>
              <a:spcBef>
                <a:spcPts val="0"/>
              </a:spcBef>
              <a:spcAft>
                <a:spcPts val="0"/>
              </a:spcAft>
              <a:buClr>
                <a:srgbClr val="000000"/>
              </a:buClr>
              <a:buSzPts val="2800"/>
              <a:buFont typeface="Times New Roman"/>
              <a:buNone/>
            </a:pPr>
            <a:r>
              <a:rPr lang="it-IT" sz="2600" b="1" i="0" u="none" dirty="0">
                <a:solidFill>
                  <a:srgbClr val="000000"/>
                </a:solidFill>
                <a:latin typeface="Times New Roman"/>
                <a:ea typeface="Times New Roman"/>
                <a:cs typeface="Times New Roman"/>
                <a:sym typeface="Times New Roman"/>
              </a:rPr>
              <a:t>L’esistenza è cioè l’immediatezza del vivere, a prescindere da ogni punto di riferimento metafisico e ideologico</a:t>
            </a:r>
            <a:r>
              <a:rPr lang="it-IT" sz="2600" b="0" i="0" u="none" dirty="0">
                <a:solidFill>
                  <a:srgbClr val="000000"/>
                </a:solidFill>
                <a:latin typeface="Times New Roman"/>
                <a:ea typeface="Times New Roman"/>
                <a:cs typeface="Times New Roman"/>
                <a:sym typeface="Times New Roman"/>
              </a:rPr>
              <a:t>.</a:t>
            </a:r>
            <a:endParaRPr lang="it-IT" sz="2600" dirty="0"/>
          </a:p>
        </p:txBody>
      </p:sp>
      <p:sp>
        <p:nvSpPr>
          <p:cNvPr id="2" name="Segnaposto numero diapositiva 1">
            <a:extLst>
              <a:ext uri="{FF2B5EF4-FFF2-40B4-BE49-F238E27FC236}">
                <a16:creationId xmlns:a16="http://schemas.microsoft.com/office/drawing/2014/main" id="{1CF2D803-4016-472A-8FF6-29554F40680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37</a:t>
            </a:fld>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2"/>
        <p:cNvGrpSpPr/>
        <p:nvPr/>
      </p:nvGrpSpPr>
      <p:grpSpPr>
        <a:xfrm>
          <a:off x="0" y="0"/>
          <a:ext cx="0" cy="0"/>
          <a:chOff x="0" y="0"/>
          <a:chExt cx="0" cy="0"/>
        </a:xfrm>
      </p:grpSpPr>
      <p:sp>
        <p:nvSpPr>
          <p:cNvPr id="653" name="Google Shape;653;p38"/>
          <p:cNvSpPr txBox="1"/>
          <p:nvPr/>
        </p:nvSpPr>
        <p:spPr>
          <a:xfrm>
            <a:off x="836629" y="799707"/>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Times New Roman"/>
              <a:buNone/>
            </a:pPr>
            <a:r>
              <a:rPr lang="it-IT" sz="4000" b="0" i="0" u="none" dirty="0">
                <a:solidFill>
                  <a:srgbClr val="000000"/>
                </a:solidFill>
                <a:latin typeface="Times New Roman"/>
                <a:ea typeface="Times New Roman"/>
                <a:cs typeface="Times New Roman"/>
                <a:sym typeface="Times New Roman"/>
              </a:rPr>
              <a:t>La </a:t>
            </a:r>
            <a:r>
              <a:rPr lang="it-IT" sz="4000" dirty="0">
                <a:latin typeface="Times New Roman"/>
                <a:ea typeface="Times New Roman"/>
                <a:cs typeface="Times New Roman"/>
                <a:sym typeface="Times New Roman"/>
              </a:rPr>
              <a:t>vita umana</a:t>
            </a:r>
            <a:r>
              <a:rPr lang="it-IT" sz="4000" b="0" i="0" u="none" dirty="0">
                <a:solidFill>
                  <a:srgbClr val="000000"/>
                </a:solidFill>
                <a:latin typeface="Times New Roman"/>
                <a:ea typeface="Times New Roman"/>
                <a:cs typeface="Times New Roman"/>
                <a:sym typeface="Times New Roman"/>
              </a:rPr>
              <a:t> nel deserto della pura possibilità</a:t>
            </a:r>
            <a:endParaRPr lang="it-IT" dirty="0"/>
          </a:p>
        </p:txBody>
      </p:sp>
      <p:sp>
        <p:nvSpPr>
          <p:cNvPr id="654" name="Google Shape;654;p38"/>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400"/>
              <a:buFont typeface="Times New Roman"/>
              <a:buNone/>
            </a:pPr>
            <a:r>
              <a:rPr lang="it-IT" sz="2800" b="0" i="0" u="none" dirty="0">
                <a:solidFill>
                  <a:srgbClr val="000000"/>
                </a:solidFill>
                <a:latin typeface="Times New Roman"/>
                <a:ea typeface="Times New Roman"/>
                <a:cs typeface="Times New Roman"/>
                <a:sym typeface="Times New Roman"/>
              </a:rPr>
              <a:t>La mancanza di punti di riferimento essenzialistici (verità assolute e stabili valori morali)  per l’uomo, ha il positivo risvolto di consegnare la sua vita alla </a:t>
            </a:r>
            <a:r>
              <a:rPr lang="it-IT" sz="2800" b="1" i="0" u="none" dirty="0">
                <a:solidFill>
                  <a:srgbClr val="000000"/>
                </a:solidFill>
                <a:latin typeface="Times New Roman"/>
                <a:ea typeface="Times New Roman"/>
                <a:cs typeface="Times New Roman"/>
                <a:sym typeface="Times New Roman"/>
              </a:rPr>
              <a:t>libertà</a:t>
            </a:r>
            <a:r>
              <a:rPr lang="it-IT" sz="2800" b="0" i="0" u="none" dirty="0">
                <a:solidFill>
                  <a:srgbClr val="000000"/>
                </a:solidFill>
                <a:latin typeface="Times New Roman"/>
                <a:ea typeface="Times New Roman"/>
                <a:cs typeface="Times New Roman"/>
                <a:sym typeface="Times New Roman"/>
              </a:rPr>
              <a:t> e alla </a:t>
            </a:r>
            <a:r>
              <a:rPr lang="it-IT" sz="2800" b="1" i="0" u="none" dirty="0">
                <a:solidFill>
                  <a:srgbClr val="000000"/>
                </a:solidFill>
                <a:latin typeface="Times New Roman"/>
                <a:ea typeface="Times New Roman"/>
                <a:cs typeface="Times New Roman"/>
                <a:sym typeface="Times New Roman"/>
              </a:rPr>
              <a:t>possibilità. Ciò significa che se non vi è un essenza definitiva dell’uomo, l’uomo è colui che si fa, che costruisce da sé la sua identità, decide da sé quello che è</a:t>
            </a:r>
            <a:r>
              <a:rPr lang="it-IT" sz="2800" b="0" i="0" u="none" dirty="0">
                <a:solidFill>
                  <a:srgbClr val="000000"/>
                </a:solidFill>
                <a:latin typeface="Times New Roman"/>
                <a:ea typeface="Times New Roman"/>
                <a:cs typeface="Times New Roman"/>
                <a:sym typeface="Times New Roman"/>
              </a:rPr>
              <a:t>. </a:t>
            </a:r>
          </a:p>
          <a:p>
            <a:pPr marL="0" marR="0" lvl="0" indent="0" algn="just" rtl="0">
              <a:lnSpc>
                <a:spcPct val="80000"/>
              </a:lnSpc>
              <a:spcBef>
                <a:spcPts val="0"/>
              </a:spcBef>
              <a:spcAft>
                <a:spcPts val="0"/>
              </a:spcAft>
              <a:buClr>
                <a:srgbClr val="000000"/>
              </a:buClr>
              <a:buSzPts val="2400"/>
              <a:buFont typeface="Times New Roman"/>
              <a:buNone/>
            </a:pPr>
            <a:r>
              <a:rPr lang="it-IT" sz="2800" b="0" i="0" u="none" dirty="0">
                <a:solidFill>
                  <a:srgbClr val="000000"/>
                </a:solidFill>
                <a:latin typeface="Times New Roman"/>
                <a:ea typeface="Times New Roman"/>
                <a:cs typeface="Times New Roman"/>
                <a:sym typeface="Times New Roman"/>
              </a:rPr>
              <a:t>La categoria che lo determina non è dunque la realtà, ma la possibilità. L’uomo è colui che PUÒ ESSERE quello che egli vorrà essere. </a:t>
            </a:r>
            <a:endParaRPr lang="it-IT" sz="2800" dirty="0"/>
          </a:p>
        </p:txBody>
      </p:sp>
      <p:sp>
        <p:nvSpPr>
          <p:cNvPr id="2" name="Segnaposto numero diapositiva 1">
            <a:extLst>
              <a:ext uri="{FF2B5EF4-FFF2-40B4-BE49-F238E27FC236}">
                <a16:creationId xmlns:a16="http://schemas.microsoft.com/office/drawing/2014/main" id="{C8A5FC0B-1580-440D-98E8-6F3EE7AE43B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ADDD2-CE95-40F6-A308-95EE4229704B}"/>
              </a:ext>
            </a:extLst>
          </p:cNvPr>
          <p:cNvSpPr>
            <a:spLocks noGrp="1"/>
          </p:cNvSpPr>
          <p:nvPr>
            <p:ph type="title"/>
          </p:nvPr>
        </p:nvSpPr>
        <p:spPr/>
        <p:txBody>
          <a:bodyPr/>
          <a:lstStyle/>
          <a:p>
            <a:r>
              <a:rPr lang="it-IT" dirty="0"/>
              <a:t>La </a:t>
            </a:r>
            <a:r>
              <a:rPr lang="it-IT" dirty="0" err="1"/>
              <a:t>possiblità</a:t>
            </a:r>
            <a:r>
              <a:rPr lang="it-IT" dirty="0"/>
              <a:t> si scontra con la morte</a:t>
            </a:r>
          </a:p>
        </p:txBody>
      </p:sp>
      <p:sp>
        <p:nvSpPr>
          <p:cNvPr id="3" name="Segnaposto testo 2">
            <a:extLst>
              <a:ext uri="{FF2B5EF4-FFF2-40B4-BE49-F238E27FC236}">
                <a16:creationId xmlns:a16="http://schemas.microsoft.com/office/drawing/2014/main" id="{75680BA2-850B-46E2-A49B-7625167D0150}"/>
              </a:ext>
            </a:extLst>
          </p:cNvPr>
          <p:cNvSpPr>
            <a:spLocks noGrp="1"/>
          </p:cNvSpPr>
          <p:nvPr>
            <p:ph type="body" idx="1"/>
          </p:nvPr>
        </p:nvSpPr>
        <p:spPr/>
        <p:txBody>
          <a:bodyPr/>
          <a:lstStyle/>
          <a:p>
            <a:pPr marL="265113" indent="-36513" algn="just"/>
            <a:r>
              <a:rPr lang="it-IT" sz="2400" b="0" i="0" u="none" dirty="0">
                <a:solidFill>
                  <a:srgbClr val="000000"/>
                </a:solidFill>
                <a:latin typeface="Times New Roman"/>
                <a:ea typeface="Times New Roman"/>
                <a:cs typeface="Times New Roman"/>
                <a:sym typeface="Times New Roman"/>
              </a:rPr>
              <a:t>La vita autentica assume </a:t>
            </a:r>
            <a:r>
              <a:rPr lang="it-IT" sz="2400" b="1" i="0" u="none" dirty="0">
                <a:solidFill>
                  <a:srgbClr val="000000"/>
                </a:solidFill>
                <a:latin typeface="Times New Roman"/>
                <a:ea typeface="Times New Roman"/>
                <a:cs typeface="Times New Roman"/>
                <a:sym typeface="Times New Roman"/>
              </a:rPr>
              <a:t>la possibilità </a:t>
            </a:r>
            <a:r>
              <a:rPr lang="it-IT" sz="2400" b="0" i="0" u="none" dirty="0">
                <a:solidFill>
                  <a:srgbClr val="000000"/>
                </a:solidFill>
                <a:latin typeface="Times New Roman"/>
                <a:ea typeface="Times New Roman"/>
                <a:cs typeface="Times New Roman"/>
                <a:sym typeface="Times New Roman"/>
              </a:rPr>
              <a:t>come orizzonte costitutivo della vita del singolo, tuttavia tale possibilità rivela il suo </a:t>
            </a:r>
            <a:r>
              <a:rPr lang="it-IT" sz="2400" b="1" i="0" u="none" dirty="0">
                <a:solidFill>
                  <a:srgbClr val="000000"/>
                </a:solidFill>
                <a:latin typeface="Times New Roman"/>
                <a:ea typeface="Times New Roman"/>
                <a:cs typeface="Times New Roman"/>
                <a:sym typeface="Times New Roman"/>
              </a:rPr>
              <a:t>volto oscuro </a:t>
            </a:r>
            <a:r>
              <a:rPr lang="it-IT" sz="2400" b="0" i="0" u="none" dirty="0">
                <a:solidFill>
                  <a:srgbClr val="000000"/>
                </a:solidFill>
                <a:latin typeface="Times New Roman"/>
                <a:ea typeface="Times New Roman"/>
                <a:cs typeface="Times New Roman"/>
                <a:sym typeface="Times New Roman"/>
              </a:rPr>
              <a:t>quando assume in modo autentico la finitezza dell’essere umano. Le possibilità dell’uomo finiscono, in particolare con l’estrema impossibilità di ogni possibilità (Heidegger) che è la morte. Ogni decisione, se vuole essere tale e non solo una presuntuosa autoillusione, deve </a:t>
            </a:r>
            <a:r>
              <a:rPr lang="it-IT" sz="2400" b="1" i="0" u="none" dirty="0">
                <a:solidFill>
                  <a:srgbClr val="000000"/>
                </a:solidFill>
                <a:latin typeface="Times New Roman"/>
                <a:ea typeface="Times New Roman"/>
                <a:cs typeface="Times New Roman"/>
                <a:sym typeface="Times New Roman"/>
              </a:rPr>
              <a:t>anticipare la morte </a:t>
            </a:r>
            <a:r>
              <a:rPr lang="it-IT" sz="2400" b="0" i="0" u="none" dirty="0">
                <a:solidFill>
                  <a:srgbClr val="000000"/>
                </a:solidFill>
                <a:latin typeface="Times New Roman"/>
                <a:ea typeface="Times New Roman"/>
                <a:cs typeface="Times New Roman"/>
                <a:sym typeface="Times New Roman"/>
              </a:rPr>
              <a:t>come suo orizzonte ultimo, facendo propria tutta l’angoscia che questa dinamica genera.</a:t>
            </a:r>
            <a:endParaRPr lang="it-IT" sz="2400" dirty="0"/>
          </a:p>
        </p:txBody>
      </p:sp>
      <p:sp>
        <p:nvSpPr>
          <p:cNvPr id="4" name="Segnaposto numero diapositiva 3">
            <a:extLst>
              <a:ext uri="{FF2B5EF4-FFF2-40B4-BE49-F238E27FC236}">
                <a16:creationId xmlns:a16="http://schemas.microsoft.com/office/drawing/2014/main" id="{BB995308-CD48-402B-B82B-6CEE6EB2597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39</a:t>
            </a:fld>
            <a:endParaRPr lang="en-US"/>
          </a:p>
        </p:txBody>
      </p:sp>
    </p:spTree>
    <p:extLst>
      <p:ext uri="{BB962C8B-B14F-4D97-AF65-F5344CB8AC3E}">
        <p14:creationId xmlns:p14="http://schemas.microsoft.com/office/powerpoint/2010/main" val="770010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0"/>
        <p:cNvGrpSpPr/>
        <p:nvPr/>
      </p:nvGrpSpPr>
      <p:grpSpPr>
        <a:xfrm>
          <a:off x="0" y="0"/>
          <a:ext cx="0" cy="0"/>
          <a:chOff x="0" y="0"/>
          <a:chExt cx="0" cy="0"/>
        </a:xfrm>
      </p:grpSpPr>
      <p:sp>
        <p:nvSpPr>
          <p:cNvPr id="391" name="Google Shape;391;p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Il NOVECENTO (1)</a:t>
            </a:r>
            <a:endParaRPr/>
          </a:p>
        </p:txBody>
      </p:sp>
      <p:sp>
        <p:nvSpPr>
          <p:cNvPr id="392" name="Google Shape;392;p4"/>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p>
            <a:pPr marL="0" marR="0" lvl="0" indent="0" algn="just" rtl="0">
              <a:lnSpc>
                <a:spcPct val="100000"/>
              </a:lnSpc>
              <a:spcBef>
                <a:spcPts val="0"/>
              </a:spcBef>
              <a:spcAft>
                <a:spcPts val="0"/>
              </a:spcAft>
              <a:buClr>
                <a:srgbClr val="000000"/>
              </a:buClr>
              <a:buSzPts val="2000"/>
              <a:buFont typeface="Times New Roman"/>
              <a:buNone/>
            </a:pPr>
            <a:r>
              <a:rPr lang="en-US" sz="2000" b="0" i="0" u="none" strike="noStrike" cap="none">
                <a:solidFill>
                  <a:srgbClr val="000000"/>
                </a:solidFill>
                <a:latin typeface="Times New Roman"/>
                <a:ea typeface="Times New Roman"/>
                <a:cs typeface="Times New Roman"/>
                <a:sym typeface="Times New Roman"/>
              </a:rPr>
              <a:t>La filosofia del primo ’900 si caratterizza come </a:t>
            </a:r>
            <a:r>
              <a:rPr lang="en-US" sz="2000" b="1" i="0" u="none" strike="noStrike" cap="none">
                <a:solidFill>
                  <a:srgbClr val="000000"/>
                </a:solidFill>
                <a:latin typeface="Times New Roman"/>
                <a:ea typeface="Times New Roman"/>
                <a:cs typeface="Times New Roman"/>
                <a:sym typeface="Times New Roman"/>
              </a:rPr>
              <a:t>eredità di Nietzsche, Marx e Freud</a:t>
            </a:r>
            <a:r>
              <a:rPr lang="en-US" sz="2000" b="0" i="0" u="none" strike="noStrike" cap="none">
                <a:solidFill>
                  <a:srgbClr val="000000"/>
                </a:solidFill>
                <a:latin typeface="Times New Roman"/>
                <a:ea typeface="Times New Roman"/>
                <a:cs typeface="Times New Roman"/>
                <a:sym typeface="Times New Roman"/>
              </a:rPr>
              <a:t>, ciascuno dei quali ha un importante seguito di studiosi che approfondiscono i temi</a:t>
            </a:r>
            <a:endParaRPr/>
          </a:p>
          <a:p>
            <a:pPr marL="0" marR="0" lvl="0" indent="0" algn="just" rtl="0">
              <a:lnSpc>
                <a:spcPct val="100000"/>
              </a:lnSpc>
              <a:spcBef>
                <a:spcPts val="800"/>
              </a:spcBef>
              <a:spcAft>
                <a:spcPts val="0"/>
              </a:spcAft>
              <a:buClr>
                <a:srgbClr val="000000"/>
              </a:buClr>
              <a:buSzPts val="2000"/>
              <a:buFont typeface="Times New Roman"/>
              <a:buNone/>
            </a:pPr>
            <a:r>
              <a:rPr lang="en-US" sz="2000" b="0" i="0" u="none" strike="noStrike" cap="none">
                <a:solidFill>
                  <a:srgbClr val="000000"/>
                </a:solidFill>
                <a:latin typeface="Times New Roman"/>
                <a:ea typeface="Times New Roman"/>
                <a:cs typeface="Times New Roman"/>
                <a:sym typeface="Times New Roman"/>
              </a:rPr>
              <a:t>- della fine della metafisica e della promozione di una nuova morale eroica all’altezza dei tempi;</a:t>
            </a:r>
            <a:endParaRPr/>
          </a:p>
          <a:p>
            <a:pPr marL="0" marR="0" lvl="0" indent="0" algn="just" rtl="0">
              <a:lnSpc>
                <a:spcPct val="100000"/>
              </a:lnSpc>
              <a:spcBef>
                <a:spcPts val="800"/>
              </a:spcBef>
              <a:spcAft>
                <a:spcPts val="0"/>
              </a:spcAft>
              <a:buClr>
                <a:srgbClr val="000000"/>
              </a:buClr>
              <a:buSzPts val="2000"/>
              <a:buFont typeface="Times New Roman"/>
              <a:buNone/>
            </a:pPr>
            <a:r>
              <a:rPr lang="en-US" sz="2000" b="0" i="0" u="none" strike="noStrike" cap="none">
                <a:solidFill>
                  <a:srgbClr val="000000"/>
                </a:solidFill>
                <a:latin typeface="Times New Roman"/>
                <a:ea typeface="Times New Roman"/>
                <a:cs typeface="Times New Roman"/>
                <a:sym typeface="Times New Roman"/>
              </a:rPr>
              <a:t>- dell’emancipazione del proletariato e della lotta contro la cultura borghese;</a:t>
            </a:r>
            <a:endParaRPr/>
          </a:p>
          <a:p>
            <a:pPr marL="0" marR="0" lvl="0" indent="-127000" algn="just" rtl="0">
              <a:lnSpc>
                <a:spcPct val="100000"/>
              </a:lnSpc>
              <a:spcBef>
                <a:spcPts val="800"/>
              </a:spcBef>
              <a:spcAft>
                <a:spcPts val="0"/>
              </a:spcAft>
              <a:buClr>
                <a:srgbClr val="000000"/>
              </a:buClr>
              <a:buSzPts val="2000"/>
              <a:buFont typeface="Times New Roman"/>
              <a:buChar char="-"/>
            </a:pPr>
            <a:r>
              <a:rPr lang="en-US" sz="2000" b="0" i="0" u="none" strike="noStrike" cap="none">
                <a:solidFill>
                  <a:srgbClr val="000000"/>
                </a:solidFill>
                <a:latin typeface="Times New Roman"/>
                <a:ea typeface="Times New Roman"/>
                <a:cs typeface="Times New Roman"/>
                <a:sym typeface="Times New Roman"/>
              </a:rPr>
              <a:t> dello sviluppo delle tematiche legate alla psicologia e all’analisi della coscienza.</a:t>
            </a:r>
            <a:endParaRPr/>
          </a:p>
          <a:p>
            <a:pPr marL="0" marR="0" lvl="0" indent="0" algn="just" rtl="0">
              <a:lnSpc>
                <a:spcPct val="100000"/>
              </a:lnSpc>
              <a:spcBef>
                <a:spcPts val="800"/>
              </a:spcBef>
              <a:spcAft>
                <a:spcPts val="0"/>
              </a:spcAft>
              <a:buClr>
                <a:srgbClr val="000000"/>
              </a:buClr>
              <a:buSzPts val="2000"/>
              <a:buFont typeface="Times New Roman"/>
              <a:buNone/>
            </a:pPr>
            <a:r>
              <a:rPr lang="en-US" sz="2000" b="1" i="0" u="none" strike="noStrike" cap="none">
                <a:solidFill>
                  <a:srgbClr val="000000"/>
                </a:solidFill>
                <a:latin typeface="Times New Roman"/>
                <a:ea typeface="Times New Roman"/>
                <a:cs typeface="Times New Roman"/>
                <a:sym typeface="Times New Roman"/>
              </a:rPr>
              <a:t>Permangono anche </a:t>
            </a:r>
            <a:r>
              <a:rPr lang="en-US" sz="2000" b="0" i="0" u="none" strike="noStrike" cap="none">
                <a:solidFill>
                  <a:srgbClr val="000000"/>
                </a:solidFill>
                <a:latin typeface="Times New Roman"/>
                <a:ea typeface="Times New Roman"/>
                <a:cs typeface="Times New Roman"/>
                <a:sym typeface="Times New Roman"/>
              </a:rPr>
              <a:t>le eredità del positivismo che si occupano di analizzare il metodo scientifico per renderlo sempre più rigoroso (neopositivismo);</a:t>
            </a:r>
            <a:endParaRPr/>
          </a:p>
        </p:txBody>
      </p:sp>
      <p:sp>
        <p:nvSpPr>
          <p:cNvPr id="2" name="Segnaposto numero diapositiva 1">
            <a:extLst>
              <a:ext uri="{FF2B5EF4-FFF2-40B4-BE49-F238E27FC236}">
                <a16:creationId xmlns:a16="http://schemas.microsoft.com/office/drawing/2014/main" id="{C1D54AF7-6D2A-42E0-9607-381B9A047C0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58"/>
        <p:cNvGrpSpPr/>
        <p:nvPr/>
      </p:nvGrpSpPr>
      <p:grpSpPr>
        <a:xfrm>
          <a:off x="0" y="0"/>
          <a:ext cx="0" cy="0"/>
          <a:chOff x="0" y="0"/>
          <a:chExt cx="0" cy="0"/>
        </a:xfrm>
      </p:grpSpPr>
      <p:sp>
        <p:nvSpPr>
          <p:cNvPr id="659" name="Google Shape;659;p39"/>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Times New Roman"/>
              <a:buNone/>
            </a:pPr>
            <a:r>
              <a:rPr lang="it-IT" sz="3600" b="0" i="0" u="none" dirty="0">
                <a:solidFill>
                  <a:srgbClr val="000000"/>
                </a:solidFill>
                <a:latin typeface="Times New Roman"/>
                <a:ea typeface="Times New Roman"/>
                <a:cs typeface="Times New Roman"/>
                <a:sym typeface="Times New Roman"/>
              </a:rPr>
              <a:t>L’uomo </a:t>
            </a:r>
            <a:r>
              <a:rPr lang="it-IT" sz="3600" dirty="0">
                <a:latin typeface="Times New Roman"/>
                <a:ea typeface="Times New Roman"/>
                <a:cs typeface="Times New Roman"/>
                <a:sym typeface="Times New Roman"/>
              </a:rPr>
              <a:t>vuole comprendere l’essere ma non può farlo: scacco e naufragio</a:t>
            </a:r>
            <a:endParaRPr lang="it-IT" sz="3600" dirty="0"/>
          </a:p>
        </p:txBody>
      </p:sp>
      <p:sp>
        <p:nvSpPr>
          <p:cNvPr id="660" name="Google Shape;660;p39"/>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900"/>
              <a:buFont typeface="Times New Roman"/>
              <a:buNone/>
            </a:pPr>
            <a:r>
              <a:rPr lang="it-IT" sz="2400" b="0" i="0" u="none" dirty="0">
                <a:solidFill>
                  <a:srgbClr val="000000"/>
                </a:solidFill>
                <a:latin typeface="Times New Roman"/>
                <a:ea typeface="Times New Roman"/>
                <a:cs typeface="Times New Roman"/>
                <a:sym typeface="Times New Roman"/>
              </a:rPr>
              <a:t>L’uomo, inoltre, è alla ricerca di un senso ultimo della vita e dell’essere, che egli vuole apprezzare vivendo. In tale contesto fa esperienza dello </a:t>
            </a:r>
            <a:r>
              <a:rPr lang="it-IT" sz="2400" b="1" i="0" u="none" dirty="0">
                <a:solidFill>
                  <a:srgbClr val="000000"/>
                </a:solidFill>
                <a:latin typeface="Times New Roman"/>
                <a:ea typeface="Times New Roman"/>
                <a:cs typeface="Times New Roman"/>
                <a:sym typeface="Times New Roman"/>
              </a:rPr>
              <a:t>scacco </a:t>
            </a:r>
            <a:r>
              <a:rPr lang="it-IT" sz="2400" b="0" i="0" u="none" dirty="0">
                <a:solidFill>
                  <a:srgbClr val="000000"/>
                </a:solidFill>
                <a:latin typeface="Times New Roman"/>
                <a:ea typeface="Times New Roman"/>
                <a:cs typeface="Times New Roman"/>
                <a:sym typeface="Times New Roman"/>
              </a:rPr>
              <a:t>e del </a:t>
            </a:r>
            <a:r>
              <a:rPr lang="it-IT" sz="2400" b="1" i="0" u="none" dirty="0">
                <a:solidFill>
                  <a:srgbClr val="000000"/>
                </a:solidFill>
                <a:latin typeface="Times New Roman"/>
                <a:ea typeface="Times New Roman"/>
                <a:cs typeface="Times New Roman"/>
                <a:sym typeface="Times New Roman"/>
              </a:rPr>
              <a:t>naufragio </a:t>
            </a:r>
            <a:r>
              <a:rPr lang="it-IT" sz="2400" b="0" i="0" u="none" dirty="0">
                <a:solidFill>
                  <a:srgbClr val="000000"/>
                </a:solidFill>
                <a:latin typeface="Times New Roman"/>
                <a:ea typeface="Times New Roman"/>
                <a:cs typeface="Times New Roman"/>
                <a:sym typeface="Times New Roman"/>
              </a:rPr>
              <a:t>cui questo orientamento conduce. Infatti, la totalità dell’essere è posta in una </a:t>
            </a:r>
            <a:r>
              <a:rPr lang="it-IT" sz="2400" b="1" i="0" u="none" dirty="0">
                <a:solidFill>
                  <a:srgbClr val="000000"/>
                </a:solidFill>
                <a:latin typeface="Times New Roman"/>
                <a:ea typeface="Times New Roman"/>
                <a:cs typeface="Times New Roman"/>
                <a:sym typeface="Times New Roman"/>
              </a:rPr>
              <a:t>trascendenza</a:t>
            </a:r>
            <a:r>
              <a:rPr lang="it-IT" sz="2400" b="0" i="0" u="none" dirty="0">
                <a:solidFill>
                  <a:srgbClr val="000000"/>
                </a:solidFill>
                <a:latin typeface="Times New Roman"/>
                <a:ea typeface="Times New Roman"/>
                <a:cs typeface="Times New Roman"/>
                <a:sym typeface="Times New Roman"/>
              </a:rPr>
              <a:t>, in un al di là, mai sperimentabile, essendo, come lo è l’uomo stesso, finiti e particolari tutti i suoi orizzonti e tutti gli enti con cui egli entra in relazione (Jaspers). Noi siamo esseri finiti, finite sono le cose con cui entriamo abbiamo a che fare, finite le nostre possibilità, ma…vogliamo capire l’infinito (l’essere). In questo siamo destinati a fallire e a scontare la frustrazione del fallimento.</a:t>
            </a:r>
            <a:endParaRPr lang="it-IT" sz="2400" dirty="0"/>
          </a:p>
        </p:txBody>
      </p:sp>
      <p:sp>
        <p:nvSpPr>
          <p:cNvPr id="2" name="Segnaposto numero diapositiva 1">
            <a:extLst>
              <a:ext uri="{FF2B5EF4-FFF2-40B4-BE49-F238E27FC236}">
                <a16:creationId xmlns:a16="http://schemas.microsoft.com/office/drawing/2014/main" id="{68FA9D8E-60C7-4223-94D4-58A2C5CA59A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40</a:t>
            </a:fld>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64"/>
        <p:cNvGrpSpPr/>
        <p:nvPr/>
      </p:nvGrpSpPr>
      <p:grpSpPr>
        <a:xfrm>
          <a:off x="0" y="0"/>
          <a:ext cx="0" cy="0"/>
          <a:chOff x="0" y="0"/>
          <a:chExt cx="0" cy="0"/>
        </a:xfrm>
      </p:grpSpPr>
      <p:sp>
        <p:nvSpPr>
          <p:cNvPr id="665" name="Google Shape;665;p40"/>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000"/>
              <a:buFont typeface="Times New Roman"/>
              <a:buNone/>
            </a:pPr>
            <a:r>
              <a:rPr lang="it-IT" sz="4000" b="0" i="0" u="none" dirty="0">
                <a:solidFill>
                  <a:srgbClr val="000000"/>
                </a:solidFill>
                <a:latin typeface="Times New Roman"/>
                <a:ea typeface="Times New Roman"/>
                <a:cs typeface="Times New Roman"/>
                <a:sym typeface="Times New Roman"/>
              </a:rPr>
              <a:t>Essere di fronte alla trascendenza ed essere  alla morte</a:t>
            </a:r>
            <a:endParaRPr lang="it-IT" dirty="0"/>
          </a:p>
        </p:txBody>
      </p:sp>
      <p:sp>
        <p:nvSpPr>
          <p:cNvPr id="666" name="Google Shape;666;p40"/>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800"/>
              <a:buFont typeface="Times New Roman"/>
              <a:buNone/>
            </a:pPr>
            <a:r>
              <a:rPr lang="it-IT" sz="2800" b="0" i="0" u="none" dirty="0">
                <a:solidFill>
                  <a:srgbClr val="000000"/>
                </a:solidFill>
                <a:latin typeface="Times New Roman"/>
                <a:ea typeface="Times New Roman"/>
                <a:cs typeface="Times New Roman"/>
                <a:sym typeface="Times New Roman"/>
              </a:rPr>
              <a:t>L’uomo, dunque, appare </a:t>
            </a:r>
            <a:r>
              <a:rPr lang="it-IT" sz="2800" b="0" i="0" u="sng" dirty="0">
                <a:solidFill>
                  <a:srgbClr val="000000"/>
                </a:solidFill>
                <a:latin typeface="Times New Roman"/>
                <a:ea typeface="Times New Roman"/>
                <a:cs typeface="Times New Roman"/>
                <a:sym typeface="Times New Roman"/>
              </a:rPr>
              <a:t>da un lato</a:t>
            </a:r>
            <a:r>
              <a:rPr lang="it-IT" sz="2800" b="0" i="0" u="none" dirty="0">
                <a:solidFill>
                  <a:srgbClr val="000000"/>
                </a:solidFill>
                <a:latin typeface="Times New Roman"/>
                <a:ea typeface="Times New Roman"/>
                <a:cs typeface="Times New Roman"/>
                <a:sym typeface="Times New Roman"/>
              </a:rPr>
              <a:t> gettato in un mondo con una voglia originaria di comprenderlo e di “possederlo”, perché comprendendolo e possedendolo, possiede se stesso, capisce e domina la sua vita;  </a:t>
            </a:r>
            <a:r>
              <a:rPr lang="it-IT" sz="2800" b="0" i="0" u="sng" dirty="0">
                <a:solidFill>
                  <a:srgbClr val="000000"/>
                </a:solidFill>
                <a:latin typeface="Times New Roman"/>
                <a:ea typeface="Times New Roman"/>
                <a:cs typeface="Times New Roman"/>
                <a:sym typeface="Times New Roman"/>
              </a:rPr>
              <a:t>dall’altro</a:t>
            </a:r>
            <a:r>
              <a:rPr lang="it-IT" sz="2800" b="0" i="0" u="none" dirty="0">
                <a:solidFill>
                  <a:srgbClr val="000000"/>
                </a:solidFill>
                <a:latin typeface="Times New Roman"/>
                <a:ea typeface="Times New Roman"/>
                <a:cs typeface="Times New Roman"/>
                <a:sym typeface="Times New Roman"/>
              </a:rPr>
              <a:t> questa sua possibilità incontra la sua ineliminabile finitezza, che è finitezza di colui che è collocato sempre in una situazione </a:t>
            </a:r>
            <a:r>
              <a:rPr lang="it-IT" sz="2800" b="1" i="0" u="none" dirty="0">
                <a:solidFill>
                  <a:srgbClr val="000000"/>
                </a:solidFill>
                <a:latin typeface="Times New Roman"/>
                <a:ea typeface="Times New Roman"/>
                <a:cs typeface="Times New Roman"/>
                <a:sym typeface="Times New Roman"/>
              </a:rPr>
              <a:t>particolare</a:t>
            </a:r>
            <a:r>
              <a:rPr lang="it-IT" sz="2800" b="0" i="0" u="none" dirty="0">
                <a:solidFill>
                  <a:srgbClr val="000000"/>
                </a:solidFill>
                <a:latin typeface="Times New Roman"/>
                <a:ea typeface="Times New Roman"/>
                <a:cs typeface="Times New Roman"/>
                <a:sym typeface="Times New Roman"/>
              </a:rPr>
              <a:t> cui il senso generale gli è del tutto è precluso (Jaspers). Tale finitezza è altresì quella dell’uomo </a:t>
            </a:r>
            <a:r>
              <a:rPr lang="it-IT" sz="2800" b="1" i="0" u="none" dirty="0">
                <a:solidFill>
                  <a:srgbClr val="000000"/>
                </a:solidFill>
                <a:latin typeface="Times New Roman"/>
                <a:ea typeface="Times New Roman"/>
                <a:cs typeface="Times New Roman"/>
                <a:sym typeface="Times New Roman"/>
              </a:rPr>
              <a:t>mortale</a:t>
            </a:r>
            <a:r>
              <a:rPr lang="it-IT" sz="2800" b="0" i="0" u="none" dirty="0">
                <a:solidFill>
                  <a:srgbClr val="000000"/>
                </a:solidFill>
                <a:latin typeface="Times New Roman"/>
                <a:ea typeface="Times New Roman"/>
                <a:cs typeface="Times New Roman"/>
                <a:sym typeface="Times New Roman"/>
              </a:rPr>
              <a:t> che può progettare tutto quello che vuole ma che prima o poi si scontrerà con l’invalicabile ostacolo della morte  (Heidegger).</a:t>
            </a:r>
            <a:endParaRPr lang="it-IT" dirty="0"/>
          </a:p>
        </p:txBody>
      </p:sp>
      <p:sp>
        <p:nvSpPr>
          <p:cNvPr id="2" name="Segnaposto numero diapositiva 1">
            <a:extLst>
              <a:ext uri="{FF2B5EF4-FFF2-40B4-BE49-F238E27FC236}">
                <a16:creationId xmlns:a16="http://schemas.microsoft.com/office/drawing/2014/main" id="{8DF91227-079E-4123-B37F-6C2E0352370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41</a:t>
            </a:fld>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70"/>
        <p:cNvGrpSpPr/>
        <p:nvPr/>
      </p:nvGrpSpPr>
      <p:grpSpPr>
        <a:xfrm>
          <a:off x="0" y="0"/>
          <a:ext cx="0" cy="0"/>
          <a:chOff x="0" y="0"/>
          <a:chExt cx="0" cy="0"/>
        </a:xfrm>
      </p:grpSpPr>
      <p:sp>
        <p:nvSpPr>
          <p:cNvPr id="671" name="Google Shape;671;p41"/>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Times New Roman"/>
              <a:buNone/>
            </a:pPr>
            <a:r>
              <a:rPr lang="en-US" sz="4400" b="0" i="0" u="none">
                <a:solidFill>
                  <a:srgbClr val="000000"/>
                </a:solidFill>
                <a:latin typeface="Times New Roman"/>
                <a:ea typeface="Times New Roman"/>
                <a:cs typeface="Times New Roman"/>
                <a:sym typeface="Times New Roman"/>
              </a:rPr>
              <a:t>La libertà e il nulla (Sartre)</a:t>
            </a:r>
            <a:endParaRPr/>
          </a:p>
        </p:txBody>
      </p:sp>
      <p:sp>
        <p:nvSpPr>
          <p:cNvPr id="672" name="Google Shape;672;p41"/>
          <p:cNvSpPr txBox="1"/>
          <p:nvPr/>
        </p:nvSpPr>
        <p:spPr>
          <a:xfrm>
            <a:off x="685800" y="1752600"/>
            <a:ext cx="7772400" cy="4488426"/>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400"/>
              <a:buFont typeface="Times New Roman"/>
              <a:buNone/>
            </a:pPr>
            <a:r>
              <a:rPr lang="it-IT" sz="2400" b="0" i="0" u="none" dirty="0">
                <a:solidFill>
                  <a:srgbClr val="000000"/>
                </a:solidFill>
                <a:latin typeface="Times New Roman"/>
                <a:ea typeface="Times New Roman"/>
                <a:cs typeface="Times New Roman"/>
                <a:sym typeface="Times New Roman"/>
              </a:rPr>
              <a:t>L’uomo, gettato in un mondo, è libero, cioè si progetta secondo il suo volere. La libertà, che l’uomo non si è dato e che non ha scelto, risulta però essere, nella sua concreta situazione esistenziale e finita, una </a:t>
            </a:r>
            <a:r>
              <a:rPr lang="it-IT" sz="2400" b="1" i="0" u="none" dirty="0">
                <a:solidFill>
                  <a:srgbClr val="000000"/>
                </a:solidFill>
                <a:latin typeface="Times New Roman"/>
                <a:ea typeface="Times New Roman"/>
                <a:cs typeface="Times New Roman"/>
                <a:sym typeface="Times New Roman"/>
              </a:rPr>
              <a:t>condanna</a:t>
            </a:r>
            <a:r>
              <a:rPr lang="it-IT" sz="2400" b="0" i="0" u="none" dirty="0">
                <a:solidFill>
                  <a:srgbClr val="000000"/>
                </a:solidFill>
                <a:latin typeface="Times New Roman"/>
                <a:ea typeface="Times New Roman"/>
                <a:cs typeface="Times New Roman"/>
                <a:sym typeface="Times New Roman"/>
              </a:rPr>
              <a:t>. Infatti, tramite la libertà, l’uomo progetta il suo mondo, sottomettendo alle sue prospettive tutto il resto. </a:t>
            </a:r>
            <a:r>
              <a:rPr lang="it-IT" sz="2400" b="1" i="0" u="none" dirty="0">
                <a:solidFill>
                  <a:srgbClr val="000000"/>
                </a:solidFill>
                <a:latin typeface="Times New Roman"/>
                <a:ea typeface="Times New Roman"/>
                <a:cs typeface="Times New Roman"/>
                <a:sym typeface="Times New Roman"/>
              </a:rPr>
              <a:t>La libertà è proprio questa potenza nullificante della coscienza umana rispetto a tutto quanto è dato. L’uomo è quell’ente per il quale il dato, la natura, il mondo così com’è, è annullato (Sartre) e un nuovo mondo si plasma sotto le sue mani</a:t>
            </a:r>
            <a:r>
              <a:rPr lang="it-IT" sz="2400" b="0" i="0" u="none" dirty="0">
                <a:solidFill>
                  <a:srgbClr val="000000"/>
                </a:solidFill>
                <a:latin typeface="Times New Roman"/>
                <a:ea typeface="Times New Roman"/>
                <a:cs typeface="Times New Roman"/>
                <a:sym typeface="Times New Roman"/>
              </a:rPr>
              <a:t>. </a:t>
            </a:r>
          </a:p>
          <a:p>
            <a:pPr marL="0" marR="0" lvl="0" indent="0" algn="just" rtl="0">
              <a:lnSpc>
                <a:spcPct val="80000"/>
              </a:lnSpc>
              <a:spcBef>
                <a:spcPts val="0"/>
              </a:spcBef>
              <a:spcAft>
                <a:spcPts val="0"/>
              </a:spcAft>
              <a:buClr>
                <a:srgbClr val="000000"/>
              </a:buClr>
              <a:buSzPts val="2400"/>
              <a:buFont typeface="Times New Roman"/>
              <a:buNone/>
            </a:pPr>
            <a:r>
              <a:rPr lang="it-IT" sz="2400" b="0" i="0" u="none" dirty="0">
                <a:solidFill>
                  <a:srgbClr val="000000"/>
                </a:solidFill>
                <a:latin typeface="Times New Roman"/>
                <a:ea typeface="Times New Roman"/>
                <a:cs typeface="Times New Roman"/>
                <a:sym typeface="Times New Roman"/>
              </a:rPr>
              <a:t>Ma di questo mondo l’uomo nel suo complesso egli è </a:t>
            </a:r>
            <a:r>
              <a:rPr lang="it-IT" sz="2400" b="1" i="0" u="none" dirty="0">
                <a:solidFill>
                  <a:srgbClr val="000000"/>
                </a:solidFill>
                <a:latin typeface="Times New Roman"/>
                <a:ea typeface="Times New Roman"/>
                <a:cs typeface="Times New Roman"/>
                <a:sym typeface="Times New Roman"/>
              </a:rPr>
              <a:t>responsabile</a:t>
            </a:r>
            <a:r>
              <a:rPr lang="it-IT" sz="2400" b="0" i="0" u="none" dirty="0">
                <a:solidFill>
                  <a:srgbClr val="000000"/>
                </a:solidFill>
                <a:latin typeface="Times New Roman"/>
                <a:ea typeface="Times New Roman"/>
                <a:cs typeface="Times New Roman"/>
                <a:sym typeface="Times New Roman"/>
              </a:rPr>
              <a:t>, in modo tale che nulla di ciò che vi accade è estraneo alla sua umanità…anche le cose più atroci, sono tali per cui tutti e ciascuno le meritiamo in quanto prodotti della nostra libertà (Sartre).</a:t>
            </a:r>
            <a:endParaRPr lang="it-IT" dirty="0"/>
          </a:p>
        </p:txBody>
      </p:sp>
      <p:sp>
        <p:nvSpPr>
          <p:cNvPr id="2" name="Segnaposto numero diapositiva 1">
            <a:extLst>
              <a:ext uri="{FF2B5EF4-FFF2-40B4-BE49-F238E27FC236}">
                <a16:creationId xmlns:a16="http://schemas.microsoft.com/office/drawing/2014/main" id="{B711BABA-B29B-4E58-9018-B572D1FA031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42</a:t>
            </a:fld>
            <a:endParaRPr lang="en-US"/>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76"/>
        <p:cNvGrpSpPr/>
        <p:nvPr/>
      </p:nvGrpSpPr>
      <p:grpSpPr>
        <a:xfrm>
          <a:off x="0" y="0"/>
          <a:ext cx="0" cy="0"/>
          <a:chOff x="0" y="0"/>
          <a:chExt cx="0" cy="0"/>
        </a:xfrm>
      </p:grpSpPr>
      <p:sp>
        <p:nvSpPr>
          <p:cNvPr id="677" name="Google Shape;677;p42"/>
          <p:cNvSpPr txBox="1">
            <a:spLocks noGrp="1"/>
          </p:cNvSpPr>
          <p:nvPr>
            <p:ph type="title"/>
          </p:nvPr>
        </p:nvSpPr>
        <p:spPr>
          <a:xfrm>
            <a:off x="684212" y="47625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dirty="0">
                <a:solidFill>
                  <a:srgbClr val="000000"/>
                </a:solidFill>
                <a:latin typeface="Times New Roman"/>
                <a:ea typeface="Times New Roman"/>
                <a:cs typeface="Times New Roman"/>
                <a:sym typeface="Times New Roman"/>
              </a:rPr>
              <a:t>Sartre e la </a:t>
            </a:r>
            <a:r>
              <a:rPr lang="en-US" sz="4400" b="0" i="0" u="none" dirty="0" err="1">
                <a:solidFill>
                  <a:srgbClr val="000000"/>
                </a:solidFill>
                <a:latin typeface="Times New Roman"/>
                <a:ea typeface="Times New Roman"/>
                <a:cs typeface="Times New Roman"/>
                <a:sym typeface="Times New Roman"/>
              </a:rPr>
              <a:t>libertà</a:t>
            </a:r>
            <a:r>
              <a:rPr lang="en-US" sz="4400" b="0" i="0" u="none" dirty="0">
                <a:solidFill>
                  <a:srgbClr val="000000"/>
                </a:solidFill>
                <a:latin typeface="Times New Roman"/>
                <a:ea typeface="Times New Roman"/>
                <a:cs typeface="Times New Roman"/>
                <a:sym typeface="Times New Roman"/>
              </a:rPr>
              <a:t>: </a:t>
            </a:r>
            <a:r>
              <a:rPr lang="en-US" sz="4400" b="0" i="0" u="none" dirty="0" err="1">
                <a:solidFill>
                  <a:srgbClr val="000000"/>
                </a:solidFill>
                <a:latin typeface="Times New Roman"/>
                <a:ea typeface="Times New Roman"/>
                <a:cs typeface="Times New Roman"/>
                <a:sym typeface="Times New Roman"/>
              </a:rPr>
              <a:t>l’altro</a:t>
            </a:r>
            <a:r>
              <a:rPr lang="en-US" sz="4400" b="0" i="0" u="none" dirty="0">
                <a:solidFill>
                  <a:srgbClr val="000000"/>
                </a:solidFill>
                <a:latin typeface="Times New Roman"/>
                <a:ea typeface="Times New Roman"/>
                <a:cs typeface="Times New Roman"/>
                <a:sym typeface="Times New Roman"/>
              </a:rPr>
              <a:t> è </a:t>
            </a:r>
            <a:r>
              <a:rPr lang="en-US" sz="4400" b="0" i="0" u="none" dirty="0" err="1">
                <a:solidFill>
                  <a:srgbClr val="000000"/>
                </a:solidFill>
                <a:latin typeface="Times New Roman"/>
                <a:ea typeface="Times New Roman"/>
                <a:cs typeface="Times New Roman"/>
                <a:sym typeface="Times New Roman"/>
              </a:rPr>
              <a:t>l’inferno</a:t>
            </a:r>
            <a:endParaRPr dirty="0"/>
          </a:p>
        </p:txBody>
      </p:sp>
      <p:sp>
        <p:nvSpPr>
          <p:cNvPr id="678" name="Google Shape;678;p42"/>
          <p:cNvSpPr txBox="1">
            <a:spLocks noGrp="1"/>
          </p:cNvSpPr>
          <p:nvPr>
            <p:ph type="body" idx="1"/>
          </p:nvPr>
        </p:nvSpPr>
        <p:spPr>
          <a:xfrm>
            <a:off x="684212" y="1773237"/>
            <a:ext cx="7770812" cy="4113212"/>
          </a:xfrm>
          <a:prstGeom prst="rect">
            <a:avLst/>
          </a:prstGeom>
          <a:noFill/>
          <a:ln>
            <a:noFill/>
          </a:ln>
        </p:spPr>
        <p:txBody>
          <a:bodyPr spcFirstLastPara="1" wrap="square" lIns="90000" tIns="46800" rIns="90000" bIns="46800" anchor="t" anchorCtr="0">
            <a:noAutofit/>
          </a:bodyPr>
          <a:lstStyle/>
          <a:p>
            <a:pPr marL="0" marR="0" lvl="0" indent="0" algn="just" rtl="0">
              <a:lnSpc>
                <a:spcPct val="100000"/>
              </a:lnSpc>
              <a:spcBef>
                <a:spcPts val="0"/>
              </a:spcBef>
              <a:spcAft>
                <a:spcPts val="0"/>
              </a:spcAft>
              <a:buClr>
                <a:srgbClr val="000000"/>
              </a:buClr>
              <a:buSzPts val="2000"/>
              <a:buFont typeface="Times New Roman"/>
              <a:buNone/>
            </a:pPr>
            <a:r>
              <a:rPr lang="it-IT" sz="2000" b="0" i="0" u="none" strike="noStrike" cap="none" dirty="0">
                <a:solidFill>
                  <a:srgbClr val="000000"/>
                </a:solidFill>
                <a:latin typeface="Times New Roman"/>
                <a:ea typeface="Times New Roman"/>
                <a:cs typeface="Times New Roman"/>
                <a:sym typeface="Times New Roman"/>
              </a:rPr>
              <a:t>La libertà di tutti e di ciascuno, porta alla conseguenza che ognuno </a:t>
            </a:r>
            <a:r>
              <a:rPr lang="it-IT" sz="2000" b="1" i="0" u="none" strike="noStrike" cap="none" dirty="0">
                <a:solidFill>
                  <a:srgbClr val="000000"/>
                </a:solidFill>
                <a:latin typeface="Times New Roman"/>
                <a:ea typeface="Times New Roman"/>
                <a:cs typeface="Times New Roman"/>
                <a:sym typeface="Times New Roman"/>
              </a:rPr>
              <a:t>esercitando un dominio sugli altri e sul mondo,  è pure totalmente esposto alla medesima condotta degli altri, cioè ad essere «pietrificato» e reificato entro un progetto che non è il suo. </a:t>
            </a:r>
            <a:r>
              <a:rPr lang="it-IT" sz="2000" i="0" u="none" strike="noStrike" cap="none" dirty="0">
                <a:solidFill>
                  <a:srgbClr val="000000"/>
                </a:solidFill>
                <a:latin typeface="Times New Roman"/>
                <a:ea typeface="Times New Roman"/>
                <a:cs typeface="Times New Roman"/>
                <a:sym typeface="Times New Roman"/>
              </a:rPr>
              <a:t>Ognuno, infatti, nella sua libertà può usare gli altri per raggiungere i propri scopi, cioè considerarli come se fossero una cosa a sua disposizione (in latino: res, da cui viene il verbo reificare = considerare come una cosa). Se tutti hanno un progetto nella loro vita, vogliono diventare qualcuno e vogliono ottenere qualche cosa, tutti possono realizzarlo non </a:t>
            </a:r>
            <a:r>
              <a:rPr lang="it-IT" sz="2000" i="1" u="none" strike="noStrike" cap="none" dirty="0">
                <a:solidFill>
                  <a:srgbClr val="000000"/>
                </a:solidFill>
                <a:latin typeface="Times New Roman"/>
                <a:ea typeface="Times New Roman"/>
                <a:cs typeface="Times New Roman"/>
                <a:sym typeface="Times New Roman"/>
              </a:rPr>
              <a:t>con </a:t>
            </a:r>
            <a:r>
              <a:rPr lang="it-IT" sz="2000" i="0" u="none" strike="noStrike" cap="none" dirty="0">
                <a:solidFill>
                  <a:srgbClr val="000000"/>
                </a:solidFill>
                <a:latin typeface="Times New Roman"/>
                <a:ea typeface="Times New Roman"/>
                <a:cs typeface="Times New Roman"/>
                <a:sym typeface="Times New Roman"/>
              </a:rPr>
              <a:t>gli altri ma </a:t>
            </a:r>
            <a:r>
              <a:rPr lang="it-IT" sz="2000" i="1" u="none" strike="noStrike" cap="none" dirty="0">
                <a:solidFill>
                  <a:srgbClr val="000000"/>
                </a:solidFill>
                <a:latin typeface="Times New Roman"/>
                <a:ea typeface="Times New Roman"/>
                <a:cs typeface="Times New Roman"/>
                <a:sym typeface="Times New Roman"/>
              </a:rPr>
              <a:t>usando</a:t>
            </a:r>
            <a:r>
              <a:rPr lang="it-IT" sz="2000" i="0" u="none" strike="noStrike" cap="none" dirty="0">
                <a:solidFill>
                  <a:srgbClr val="000000"/>
                </a:solidFill>
                <a:latin typeface="Times New Roman"/>
                <a:ea typeface="Times New Roman"/>
                <a:cs typeface="Times New Roman"/>
                <a:sym typeface="Times New Roman"/>
              </a:rPr>
              <a:t> gli altri. Se è così,</a:t>
            </a:r>
            <a:r>
              <a:rPr lang="it-IT" sz="2000" b="0" i="0" u="none" strike="noStrike" cap="none" dirty="0">
                <a:solidFill>
                  <a:srgbClr val="000000"/>
                </a:solidFill>
                <a:latin typeface="Times New Roman"/>
                <a:ea typeface="Times New Roman"/>
                <a:cs typeface="Times New Roman"/>
                <a:sym typeface="Times New Roman"/>
              </a:rPr>
              <a:t> </a:t>
            </a:r>
            <a:r>
              <a:rPr lang="it-IT" sz="2000" dirty="0"/>
              <a:t>a</a:t>
            </a:r>
            <a:r>
              <a:rPr lang="it-IT" sz="2000" b="0" i="0" u="none" strike="noStrike" cap="none" dirty="0">
                <a:solidFill>
                  <a:srgbClr val="000000"/>
                </a:solidFill>
                <a:latin typeface="Times New Roman"/>
                <a:ea typeface="Times New Roman"/>
                <a:cs typeface="Times New Roman"/>
                <a:sym typeface="Times New Roman"/>
              </a:rPr>
              <a:t>lla fine, come dice Sartre «l’altro è l’inferno» (</a:t>
            </a:r>
            <a:r>
              <a:rPr lang="it-IT" sz="2000" b="0" i="1" u="none" strike="noStrike" cap="none" dirty="0">
                <a:solidFill>
                  <a:srgbClr val="000000"/>
                </a:solidFill>
                <a:latin typeface="Times New Roman"/>
                <a:ea typeface="Times New Roman"/>
                <a:cs typeface="Times New Roman"/>
                <a:sym typeface="Times New Roman"/>
              </a:rPr>
              <a:t>A porte chiuse</a:t>
            </a:r>
            <a:r>
              <a:rPr lang="it-IT" sz="2000" b="0" i="0" u="none" strike="noStrike" cap="none" dirty="0">
                <a:solidFill>
                  <a:srgbClr val="000000"/>
                </a:solidFill>
                <a:latin typeface="Times New Roman"/>
                <a:ea typeface="Times New Roman"/>
                <a:cs typeface="Times New Roman"/>
                <a:sym typeface="Times New Roman"/>
              </a:rPr>
              <a:t>) per il soggetto umano, essendo l’uomo condannato ad un eterno conflitto con il suo simile. </a:t>
            </a:r>
            <a:endParaRPr sz="2000" b="0" i="0" u="none" dirty="0">
              <a:solidFill>
                <a:srgbClr val="000000"/>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35BAC37F-B16A-4F05-9AAC-2266A764E40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43</a:t>
            </a:fld>
            <a:endParaRPr 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E8E9274-A082-4BFD-802A-08104F31A833}"/>
              </a:ext>
            </a:extLst>
          </p:cNvPr>
          <p:cNvSpPr>
            <a:spLocks noGrp="1"/>
          </p:cNvSpPr>
          <p:nvPr>
            <p:ph type="title"/>
          </p:nvPr>
        </p:nvSpPr>
        <p:spPr/>
        <p:txBody>
          <a:bodyPr/>
          <a:lstStyle/>
          <a:p>
            <a:r>
              <a:rPr lang="it-IT" dirty="0"/>
              <a:t>La libertà è assurda</a:t>
            </a:r>
          </a:p>
        </p:txBody>
      </p:sp>
      <p:sp>
        <p:nvSpPr>
          <p:cNvPr id="3" name="Segnaposto testo 2">
            <a:extLst>
              <a:ext uri="{FF2B5EF4-FFF2-40B4-BE49-F238E27FC236}">
                <a16:creationId xmlns:a16="http://schemas.microsoft.com/office/drawing/2014/main" id="{93ED5724-4086-4A09-BEBC-925A7F4E3947}"/>
              </a:ext>
            </a:extLst>
          </p:cNvPr>
          <p:cNvSpPr>
            <a:spLocks noGrp="1"/>
          </p:cNvSpPr>
          <p:nvPr>
            <p:ph type="body" idx="1"/>
          </p:nvPr>
        </p:nvSpPr>
        <p:spPr/>
        <p:txBody>
          <a:bodyPr/>
          <a:lstStyle/>
          <a:p>
            <a:pPr marL="265113" indent="-41275" algn="just"/>
            <a:r>
              <a:rPr lang="it-IT" sz="2000" b="0" i="0" u="none" strike="noStrike" cap="none" dirty="0">
                <a:solidFill>
                  <a:srgbClr val="000000"/>
                </a:solidFill>
                <a:latin typeface="Times New Roman"/>
                <a:ea typeface="Times New Roman"/>
                <a:cs typeface="Times New Roman"/>
                <a:sym typeface="Times New Roman"/>
              </a:rPr>
              <a:t>Questo è solo uno dei problemi della libertà. Altra fondamentale questione è quella, che già Heidegger aveva visto, del fatto che essa, non essendo stata decisa dall’uomo risulta per lui essere una condanna. </a:t>
            </a:r>
            <a:r>
              <a:rPr lang="it-IT" sz="2000" b="1" i="0" u="none" strike="noStrike" cap="none" dirty="0">
                <a:solidFill>
                  <a:srgbClr val="000000"/>
                </a:solidFill>
                <a:latin typeface="Times New Roman"/>
                <a:ea typeface="Times New Roman"/>
                <a:cs typeface="Times New Roman"/>
                <a:sym typeface="Times New Roman"/>
              </a:rPr>
              <a:t>La condanna è quella al non-senso</a:t>
            </a:r>
            <a:r>
              <a:rPr lang="it-IT" sz="2000" b="0" i="0" u="none" strike="noStrike" cap="none" dirty="0">
                <a:solidFill>
                  <a:srgbClr val="000000"/>
                </a:solidFill>
                <a:latin typeface="Times New Roman"/>
                <a:ea typeface="Times New Roman"/>
                <a:cs typeface="Times New Roman"/>
                <a:sym typeface="Times New Roman"/>
              </a:rPr>
              <a:t>, perché tutto si decide dentro la libertà umana, ma la libertà non si può fondare in nulla di sensato. Non c’è un perché alla nostra libertà. Non si può capirne il senso. Non può essere spiegata e compresa. Si nasce così, senza sapere perché, senza averlo deciso e si decide di fare qualcosa senza poter dire se tale decisione abbia un qualche valore e se sia in qualche modo sensata, giusta, valida, buona: </a:t>
            </a:r>
            <a:r>
              <a:rPr lang="it-IT" sz="2000" b="1" i="0" u="none" strike="noStrike" cap="none" dirty="0">
                <a:solidFill>
                  <a:srgbClr val="000000"/>
                </a:solidFill>
                <a:latin typeface="Times New Roman"/>
                <a:ea typeface="Times New Roman"/>
                <a:cs typeface="Times New Roman"/>
                <a:sym typeface="Times New Roman"/>
              </a:rPr>
              <a:t>ogni progetto umano è sospeso su questa mancanza di senso e di fondamento </a:t>
            </a:r>
            <a:r>
              <a:rPr lang="it-IT" sz="2000" b="0" i="0" u="none" strike="noStrike" cap="none" dirty="0">
                <a:solidFill>
                  <a:srgbClr val="000000"/>
                </a:solidFill>
                <a:latin typeface="Times New Roman"/>
                <a:ea typeface="Times New Roman"/>
                <a:cs typeface="Times New Roman"/>
                <a:sym typeface="Times New Roman"/>
              </a:rPr>
              <a:t>e quindi risulta segnato dall’assurdo.</a:t>
            </a:r>
            <a:endParaRPr lang="it-IT" sz="2000" dirty="0"/>
          </a:p>
          <a:p>
            <a:endParaRPr lang="it-IT" dirty="0"/>
          </a:p>
        </p:txBody>
      </p:sp>
      <p:sp>
        <p:nvSpPr>
          <p:cNvPr id="4" name="Segnaposto numero diapositiva 3">
            <a:extLst>
              <a:ext uri="{FF2B5EF4-FFF2-40B4-BE49-F238E27FC236}">
                <a16:creationId xmlns:a16="http://schemas.microsoft.com/office/drawing/2014/main" id="{F1FF68CE-400E-4F67-AF75-43287550A3F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44</a:t>
            </a:fld>
            <a:endParaRPr lang="en-US"/>
          </a:p>
        </p:txBody>
      </p:sp>
    </p:spTree>
    <p:extLst>
      <p:ext uri="{BB962C8B-B14F-4D97-AF65-F5344CB8AC3E}">
        <p14:creationId xmlns:p14="http://schemas.microsoft.com/office/powerpoint/2010/main" val="2933017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82"/>
        <p:cNvGrpSpPr/>
        <p:nvPr/>
      </p:nvGrpSpPr>
      <p:grpSpPr>
        <a:xfrm>
          <a:off x="0" y="0"/>
          <a:ext cx="0" cy="0"/>
          <a:chOff x="0" y="0"/>
          <a:chExt cx="0" cy="0"/>
        </a:xfrm>
      </p:grpSpPr>
      <p:sp>
        <p:nvSpPr>
          <p:cNvPr id="683" name="Google Shape;683;p43"/>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dirty="0" err="1">
                <a:solidFill>
                  <a:srgbClr val="000000"/>
                </a:solidFill>
                <a:latin typeface="Times New Roman"/>
                <a:ea typeface="Times New Roman"/>
                <a:cs typeface="Times New Roman"/>
                <a:sym typeface="Times New Roman"/>
              </a:rPr>
              <a:t>Responsabilità</a:t>
            </a:r>
            <a:endParaRPr dirty="0"/>
          </a:p>
        </p:txBody>
      </p:sp>
      <p:sp>
        <p:nvSpPr>
          <p:cNvPr id="684" name="Google Shape;684;p43"/>
          <p:cNvSpPr txBox="1">
            <a:spLocks noGrp="1"/>
          </p:cNvSpPr>
          <p:nvPr>
            <p:ph type="body" idx="1"/>
          </p:nvPr>
        </p:nvSpPr>
        <p:spPr>
          <a:xfrm>
            <a:off x="611187" y="1637788"/>
            <a:ext cx="8011703" cy="4487709"/>
          </a:xfrm>
          <a:prstGeom prst="rect">
            <a:avLst/>
          </a:prstGeom>
          <a:noFill/>
          <a:ln>
            <a:noFill/>
          </a:ln>
        </p:spPr>
        <p:txBody>
          <a:bodyPr spcFirstLastPara="1" wrap="square" lIns="90000" tIns="46800" rIns="90000" bIns="46800" anchor="t" anchorCtr="0">
            <a:noAutofit/>
          </a:bodyPr>
          <a:lstStyle/>
          <a:p>
            <a:pPr marL="0" marR="0" lvl="0" indent="0" algn="just" rtl="0">
              <a:lnSpc>
                <a:spcPct val="100000"/>
              </a:lnSpc>
              <a:spcBef>
                <a:spcPts val="0"/>
              </a:spcBef>
              <a:spcAft>
                <a:spcPts val="0"/>
              </a:spcAft>
              <a:buClr>
                <a:srgbClr val="000000"/>
              </a:buClr>
              <a:buSzPts val="2000"/>
              <a:buFont typeface="Times New Roman"/>
              <a:buNone/>
            </a:pPr>
            <a:r>
              <a:rPr lang="it-IT" sz="1800" b="0" i="0" u="none" dirty="0">
                <a:solidFill>
                  <a:srgbClr val="000000"/>
                </a:solidFill>
                <a:latin typeface="Times New Roman"/>
                <a:ea typeface="Times New Roman"/>
                <a:cs typeface="Times New Roman"/>
                <a:sym typeface="Times New Roman"/>
              </a:rPr>
              <a:t>Della sua libertà l’uomo non può dire l’origine e il senso: l’unica cosa che egli può affermare è che fonda una </a:t>
            </a:r>
            <a:r>
              <a:rPr lang="it-IT" sz="1800" b="1" i="0" u="none" dirty="0">
                <a:solidFill>
                  <a:srgbClr val="000000"/>
                </a:solidFill>
                <a:latin typeface="Times New Roman"/>
                <a:ea typeface="Times New Roman"/>
                <a:cs typeface="Times New Roman"/>
                <a:sym typeface="Times New Roman"/>
              </a:rPr>
              <a:t>responsabilità</a:t>
            </a:r>
            <a:r>
              <a:rPr lang="it-IT" sz="1800" b="0" i="0" u="none" dirty="0">
                <a:solidFill>
                  <a:srgbClr val="000000"/>
                </a:solidFill>
                <a:latin typeface="Times New Roman"/>
                <a:ea typeface="Times New Roman"/>
                <a:cs typeface="Times New Roman"/>
                <a:sym typeface="Times New Roman"/>
              </a:rPr>
              <a:t>. Cioè: se uno è libero, </a:t>
            </a:r>
            <a:r>
              <a:rPr lang="it-IT" sz="1800" dirty="0"/>
              <a:t>e può decidere che cosa fare o non fare, può anche essere chiamato a rispondere delle sue azioni. Perché ti sei comportato in questo modo, potendo fare altrimenti? Se, comportandoti in un certo modo, tu hai provocato benefici o danni a qualcuno, potrai venire chiamato a giustificarti. Questa è in generale la responsabilità. </a:t>
            </a:r>
            <a:r>
              <a:rPr lang="it-IT" sz="1800" b="1" i="0" u="none" dirty="0">
                <a:solidFill>
                  <a:srgbClr val="000000"/>
                </a:solidFill>
                <a:latin typeface="Times New Roman"/>
                <a:ea typeface="Times New Roman"/>
                <a:cs typeface="Times New Roman"/>
                <a:sym typeface="Times New Roman"/>
              </a:rPr>
              <a:t>Secondo Sartre se l’uomo è libero è anche responsabile</a:t>
            </a:r>
            <a:r>
              <a:rPr lang="it-IT" sz="1800" b="0" i="0" u="none" dirty="0">
                <a:solidFill>
                  <a:srgbClr val="000000"/>
                </a:solidFill>
                <a:latin typeface="Times New Roman"/>
                <a:ea typeface="Times New Roman"/>
                <a:cs typeface="Times New Roman"/>
                <a:sym typeface="Times New Roman"/>
              </a:rPr>
              <a:t>.</a:t>
            </a:r>
          </a:p>
          <a:p>
            <a:pPr marL="0" marR="0" lvl="0" indent="0" algn="just" rtl="0">
              <a:lnSpc>
                <a:spcPct val="100000"/>
              </a:lnSpc>
              <a:spcBef>
                <a:spcPts val="0"/>
              </a:spcBef>
              <a:spcAft>
                <a:spcPts val="0"/>
              </a:spcAft>
              <a:buClr>
                <a:srgbClr val="000000"/>
              </a:buClr>
              <a:buSzPts val="2000"/>
              <a:buFont typeface="Times New Roman"/>
              <a:buNone/>
            </a:pPr>
            <a:endParaRPr lang="it-IT" sz="1800" b="0" i="0" u="none" dirty="0">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2000"/>
              <a:buFont typeface="Times New Roman"/>
              <a:buNone/>
            </a:pPr>
            <a:r>
              <a:rPr lang="it-IT" sz="1800" b="0" i="0" u="none" dirty="0">
                <a:solidFill>
                  <a:srgbClr val="000000"/>
                </a:solidFill>
                <a:latin typeface="Times New Roman"/>
                <a:ea typeface="Times New Roman"/>
                <a:cs typeface="Times New Roman"/>
                <a:sym typeface="Times New Roman"/>
              </a:rPr>
              <a:t> </a:t>
            </a:r>
            <a:r>
              <a:rPr lang="it-IT" sz="1800" i="1" dirty="0"/>
              <a:t>Stando alla logica dell’esistenzialismo si potrebbe obiettare a Sartre</a:t>
            </a:r>
            <a:r>
              <a:rPr lang="it-IT" sz="1800" b="0" i="1" u="none" dirty="0">
                <a:solidFill>
                  <a:srgbClr val="000000"/>
                </a:solidFill>
                <a:latin typeface="Times New Roman"/>
                <a:ea typeface="Times New Roman"/>
                <a:cs typeface="Times New Roman"/>
                <a:sym typeface="Times New Roman"/>
              </a:rPr>
              <a:t>: “Se la mia libertà è totale perché posso essere chiamato a rispondere delle cose che ho liberamente scelto?”. Infatti, se è vero che non esiste responsabilità senza libertà - cioè se puoi venir chiamato a rispondere delle tue azioni, devi averle compiute liberamente e nessuno può rispondere di azioni che è stato costretto a compiere - non è vero l’inverso, cioè può esistere una libertà senza responsabilità: se sei totalmente libero, puoi essere libero rispetto anche alle conseguenze delle tue azioni. </a:t>
            </a:r>
            <a:endParaRPr lang="it-IT" sz="1800" i="1" dirty="0"/>
          </a:p>
        </p:txBody>
      </p:sp>
      <p:sp>
        <p:nvSpPr>
          <p:cNvPr id="2" name="Segnaposto numero diapositiva 1">
            <a:extLst>
              <a:ext uri="{FF2B5EF4-FFF2-40B4-BE49-F238E27FC236}">
                <a16:creationId xmlns:a16="http://schemas.microsoft.com/office/drawing/2014/main" id="{CC04BA07-99E9-415B-A177-30E4A9763B9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45</a:t>
            </a:fld>
            <a:endParaRPr lang="en-US"/>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DA06EC-5991-43BB-B27A-0B6303C40029}"/>
              </a:ext>
            </a:extLst>
          </p:cNvPr>
          <p:cNvSpPr>
            <a:spLocks noGrp="1"/>
          </p:cNvSpPr>
          <p:nvPr>
            <p:ph type="title"/>
          </p:nvPr>
        </p:nvSpPr>
        <p:spPr/>
        <p:txBody>
          <a:bodyPr/>
          <a:lstStyle/>
          <a:p>
            <a:r>
              <a:rPr lang="it-IT" dirty="0"/>
              <a:t>Impegno</a:t>
            </a:r>
          </a:p>
        </p:txBody>
      </p:sp>
      <p:sp>
        <p:nvSpPr>
          <p:cNvPr id="3" name="Segnaposto testo 2">
            <a:extLst>
              <a:ext uri="{FF2B5EF4-FFF2-40B4-BE49-F238E27FC236}">
                <a16:creationId xmlns:a16="http://schemas.microsoft.com/office/drawing/2014/main" id="{935EEC93-306B-4AF4-800B-46B7B65D5CE6}"/>
              </a:ext>
            </a:extLst>
          </p:cNvPr>
          <p:cNvSpPr>
            <a:spLocks noGrp="1"/>
          </p:cNvSpPr>
          <p:nvPr>
            <p:ph type="body" idx="1"/>
          </p:nvPr>
        </p:nvSpPr>
        <p:spPr>
          <a:xfrm>
            <a:off x="685800" y="1751011"/>
            <a:ext cx="7770812" cy="4217169"/>
          </a:xfrm>
        </p:spPr>
        <p:txBody>
          <a:bodyPr/>
          <a:lstStyle/>
          <a:p>
            <a:pPr marL="176213" indent="52388" algn="just"/>
            <a:r>
              <a:rPr lang="it-IT" sz="2400" b="0" i="0" u="none" dirty="0">
                <a:solidFill>
                  <a:srgbClr val="000000"/>
                </a:solidFill>
                <a:latin typeface="Times New Roman"/>
                <a:ea typeface="Times New Roman"/>
                <a:cs typeface="Times New Roman"/>
                <a:sym typeface="Times New Roman"/>
              </a:rPr>
              <a:t>Essere responsabili delle proprie scelte e dell’effetto che esse hanno sugli altri chiama all’ </a:t>
            </a:r>
            <a:r>
              <a:rPr lang="it-IT" sz="2400" b="0" i="1" u="none" dirty="0">
                <a:solidFill>
                  <a:srgbClr val="000000"/>
                </a:solidFill>
                <a:latin typeface="Times New Roman"/>
                <a:ea typeface="Times New Roman"/>
                <a:cs typeface="Times New Roman"/>
                <a:sym typeface="Times New Roman"/>
              </a:rPr>
              <a:t>impegno</a:t>
            </a:r>
            <a:r>
              <a:rPr lang="it-IT" sz="2400" b="0" i="0" u="none" dirty="0">
                <a:solidFill>
                  <a:srgbClr val="000000"/>
                </a:solidFill>
                <a:latin typeface="Times New Roman"/>
                <a:ea typeface="Times New Roman"/>
                <a:cs typeface="Times New Roman"/>
                <a:sym typeface="Times New Roman"/>
              </a:rPr>
              <a:t>. </a:t>
            </a:r>
            <a:r>
              <a:rPr lang="it-IT" sz="2400" b="1" i="0" u="none" dirty="0">
                <a:solidFill>
                  <a:srgbClr val="000000"/>
                </a:solidFill>
                <a:latin typeface="Times New Roman"/>
                <a:ea typeface="Times New Roman"/>
                <a:cs typeface="Times New Roman"/>
                <a:sym typeface="Times New Roman"/>
              </a:rPr>
              <a:t>Questo è il lato positivo della libertà</a:t>
            </a:r>
            <a:r>
              <a:rPr lang="it-IT" sz="2400" b="0" i="0" u="none" dirty="0">
                <a:solidFill>
                  <a:srgbClr val="000000"/>
                </a:solidFill>
                <a:latin typeface="Times New Roman"/>
                <a:ea typeface="Times New Roman"/>
                <a:cs typeface="Times New Roman"/>
                <a:sym typeface="Times New Roman"/>
              </a:rPr>
              <a:t>, oltre il pessimismo de </a:t>
            </a:r>
            <a:r>
              <a:rPr lang="it-IT" sz="2400" b="0" i="1" u="none" dirty="0">
                <a:solidFill>
                  <a:srgbClr val="000000"/>
                </a:solidFill>
                <a:latin typeface="Times New Roman"/>
                <a:ea typeface="Times New Roman"/>
                <a:cs typeface="Times New Roman"/>
                <a:sym typeface="Times New Roman"/>
              </a:rPr>
              <a:t>L’essere e il nulla</a:t>
            </a:r>
            <a:r>
              <a:rPr lang="it-IT" sz="2400" b="0" i="0" u="none" dirty="0">
                <a:solidFill>
                  <a:srgbClr val="000000"/>
                </a:solidFill>
                <a:latin typeface="Times New Roman"/>
                <a:ea typeface="Times New Roman"/>
                <a:cs typeface="Times New Roman"/>
                <a:sym typeface="Times New Roman"/>
              </a:rPr>
              <a:t>. Tale lato positivo è possibile giustificare con l’idea che </a:t>
            </a:r>
            <a:r>
              <a:rPr lang="it-IT" sz="2400" b="1" i="0" u="none" dirty="0">
                <a:solidFill>
                  <a:srgbClr val="000000"/>
                </a:solidFill>
                <a:latin typeface="Times New Roman"/>
                <a:ea typeface="Times New Roman"/>
                <a:cs typeface="Times New Roman"/>
                <a:sym typeface="Times New Roman"/>
              </a:rPr>
              <a:t>la nostra libertà è sempre “situata”</a:t>
            </a:r>
            <a:r>
              <a:rPr lang="it-IT" sz="2400" b="0" i="0" u="none" dirty="0">
                <a:solidFill>
                  <a:srgbClr val="000000"/>
                </a:solidFill>
                <a:latin typeface="Times New Roman"/>
                <a:ea typeface="Times New Roman"/>
                <a:cs typeface="Times New Roman"/>
                <a:sym typeface="Times New Roman"/>
              </a:rPr>
              <a:t>, cioè la nostra vita libera si svolge sempre in un particolare contesto che è fatto di uomini che vivono in società. Da questo contesto devo partire per pensare il mio progetto di vita. </a:t>
            </a:r>
            <a:r>
              <a:rPr lang="it-IT" sz="2400" b="1" i="0" u="none" dirty="0">
                <a:solidFill>
                  <a:srgbClr val="000000"/>
                </a:solidFill>
                <a:latin typeface="Times New Roman"/>
                <a:ea typeface="Times New Roman"/>
                <a:cs typeface="Times New Roman"/>
                <a:sym typeface="Times New Roman"/>
              </a:rPr>
              <a:t>Esso non può prescindere dagli altri e si sviluppa con la solidarietà altrui</a:t>
            </a:r>
            <a:r>
              <a:rPr lang="it-IT" sz="2400" b="0" i="0" u="none" dirty="0">
                <a:solidFill>
                  <a:srgbClr val="000000"/>
                </a:solidFill>
                <a:latin typeface="Times New Roman"/>
                <a:ea typeface="Times New Roman"/>
                <a:cs typeface="Times New Roman"/>
                <a:sym typeface="Times New Roman"/>
              </a:rPr>
              <a:t>. La solidarietà tra gli uomini è quindi la condizione migliore per realizzarsi come uomini.</a:t>
            </a:r>
            <a:endParaRPr lang="it-IT" sz="2400" dirty="0"/>
          </a:p>
        </p:txBody>
      </p:sp>
      <p:sp>
        <p:nvSpPr>
          <p:cNvPr id="4" name="Segnaposto numero diapositiva 3">
            <a:extLst>
              <a:ext uri="{FF2B5EF4-FFF2-40B4-BE49-F238E27FC236}">
                <a16:creationId xmlns:a16="http://schemas.microsoft.com/office/drawing/2014/main" id="{70F0B512-374A-483F-8DBC-893DB4E3D35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46</a:t>
            </a:fld>
            <a:endParaRPr lang="en-US"/>
          </a:p>
        </p:txBody>
      </p:sp>
    </p:spTree>
    <p:extLst>
      <p:ext uri="{BB962C8B-B14F-4D97-AF65-F5344CB8AC3E}">
        <p14:creationId xmlns:p14="http://schemas.microsoft.com/office/powerpoint/2010/main" val="32318833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88"/>
        <p:cNvGrpSpPr/>
        <p:nvPr/>
      </p:nvGrpSpPr>
      <p:grpSpPr>
        <a:xfrm>
          <a:off x="0" y="0"/>
          <a:ext cx="0" cy="0"/>
          <a:chOff x="0" y="0"/>
          <a:chExt cx="0" cy="0"/>
        </a:xfrm>
      </p:grpSpPr>
      <p:sp>
        <p:nvSpPr>
          <p:cNvPr id="689" name="Google Shape;689;p44"/>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Impegno e marxismo</a:t>
            </a:r>
            <a:endParaRPr/>
          </a:p>
        </p:txBody>
      </p:sp>
      <p:sp>
        <p:nvSpPr>
          <p:cNvPr id="690" name="Google Shape;690;p44"/>
          <p:cNvSpPr txBox="1">
            <a:spLocks noGrp="1"/>
          </p:cNvSpPr>
          <p:nvPr>
            <p:ph type="body" idx="1"/>
          </p:nvPr>
        </p:nvSpPr>
        <p:spPr>
          <a:xfrm>
            <a:off x="685800" y="1981200"/>
            <a:ext cx="7770812" cy="411321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100000"/>
              </a:lnSpc>
              <a:spcBef>
                <a:spcPts val="0"/>
              </a:spcBef>
              <a:spcAft>
                <a:spcPts val="0"/>
              </a:spcAft>
              <a:buClr>
                <a:srgbClr val="000000"/>
              </a:buClr>
              <a:buSzPts val="2000"/>
              <a:buFont typeface="Times New Roman"/>
              <a:buNone/>
            </a:pPr>
            <a:r>
              <a:rPr lang="en-US" sz="2000" b="0" i="0" u="none" dirty="0">
                <a:solidFill>
                  <a:srgbClr val="000000"/>
                </a:solidFill>
                <a:latin typeface="Times New Roman"/>
                <a:ea typeface="Times New Roman"/>
                <a:cs typeface="Times New Roman"/>
                <a:sym typeface="Times New Roman"/>
              </a:rPr>
              <a:t> </a:t>
            </a:r>
            <a:r>
              <a:rPr lang="en-US" sz="2400" b="0" i="0" u="none" dirty="0">
                <a:solidFill>
                  <a:srgbClr val="000000"/>
                </a:solidFill>
                <a:latin typeface="Times New Roman"/>
                <a:ea typeface="Times New Roman"/>
                <a:cs typeface="Times New Roman"/>
                <a:sym typeface="Times New Roman"/>
              </a:rPr>
              <a:t>La </a:t>
            </a:r>
            <a:r>
              <a:rPr lang="en-US" sz="2400" b="0" i="0" u="none" dirty="0" err="1">
                <a:solidFill>
                  <a:srgbClr val="000000"/>
                </a:solidFill>
                <a:latin typeface="Times New Roman"/>
                <a:ea typeface="Times New Roman"/>
                <a:cs typeface="Times New Roman"/>
                <a:sym typeface="Times New Roman"/>
              </a:rPr>
              <a:t>filosofia</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che</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meglio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risponde</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alla</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vocazione</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umana</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all’impegno</a:t>
            </a:r>
            <a:r>
              <a:rPr lang="en-US" sz="2400" b="0" i="0" u="none" dirty="0">
                <a:solidFill>
                  <a:srgbClr val="000000"/>
                </a:solidFill>
                <a:latin typeface="Times New Roman"/>
                <a:ea typeface="Times New Roman"/>
                <a:cs typeface="Times New Roman"/>
                <a:sym typeface="Times New Roman"/>
              </a:rPr>
              <a:t> è, secondo Sartre, il </a:t>
            </a:r>
            <a:r>
              <a:rPr lang="en-US" sz="2400" b="0" i="0" u="none" dirty="0" err="1">
                <a:solidFill>
                  <a:srgbClr val="000000"/>
                </a:solidFill>
                <a:latin typeface="Times New Roman"/>
                <a:ea typeface="Times New Roman"/>
                <a:cs typeface="Times New Roman"/>
                <a:sym typeface="Times New Roman"/>
              </a:rPr>
              <a:t>marxismo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Infatti</a:t>
            </a:r>
            <a:r>
              <a:rPr lang="en-US" sz="2400" b="0" i="0" u="none" dirty="0">
                <a:solidFill>
                  <a:srgbClr val="000000"/>
                </a:solidFill>
                <a:latin typeface="Times New Roman"/>
                <a:ea typeface="Times New Roman"/>
                <a:cs typeface="Times New Roman"/>
                <a:sym typeface="Times New Roman"/>
              </a:rPr>
              <a:t> il </a:t>
            </a:r>
            <a:r>
              <a:rPr lang="en-US" sz="2400" b="0" i="0" u="none" dirty="0" err="1">
                <a:solidFill>
                  <a:srgbClr val="000000"/>
                </a:solidFill>
                <a:latin typeface="Times New Roman"/>
                <a:ea typeface="Times New Roman"/>
                <a:cs typeface="Times New Roman"/>
                <a:sym typeface="Times New Roman"/>
              </a:rPr>
              <a:t>marxismo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pensa</a:t>
            </a:r>
            <a:r>
              <a:rPr lang="en-US" sz="2400" b="0" i="0" u="none" dirty="0">
                <a:solidFill>
                  <a:srgbClr val="000000"/>
                </a:solidFill>
                <a:latin typeface="Times New Roman"/>
                <a:ea typeface="Times New Roman"/>
                <a:cs typeface="Times New Roman"/>
                <a:sym typeface="Times New Roman"/>
              </a:rPr>
              <a:t> la </a:t>
            </a:r>
            <a:r>
              <a:rPr lang="en-US" sz="2400" b="0" i="0" u="none" dirty="0" err="1">
                <a:solidFill>
                  <a:srgbClr val="000000"/>
                </a:solidFill>
                <a:latin typeface="Times New Roman"/>
                <a:ea typeface="Times New Roman"/>
                <a:cs typeface="Times New Roman"/>
                <a:sym typeface="Times New Roman"/>
              </a:rPr>
              <a:t>liberazione</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dell’uomo</a:t>
            </a:r>
            <a:r>
              <a:rPr lang="en-US" sz="2400" b="0" i="0" u="none" dirty="0">
                <a:solidFill>
                  <a:srgbClr val="000000"/>
                </a:solidFill>
                <a:latin typeface="Times New Roman"/>
                <a:ea typeface="Times New Roman"/>
                <a:cs typeface="Times New Roman"/>
                <a:sym typeface="Times New Roman"/>
              </a:rPr>
              <a:t> </a:t>
            </a:r>
            <a:r>
              <a:rPr lang="en-US" sz="2400" dirty="0"/>
              <a:t>in modo tale </a:t>
            </a:r>
            <a:r>
              <a:rPr lang="en-US" sz="2400" dirty="0" err="1"/>
              <a:t>che</a:t>
            </a:r>
            <a:r>
              <a:rPr lang="en-US" sz="2400" b="0" i="0" u="none" dirty="0">
                <a:solidFill>
                  <a:srgbClr val="000000"/>
                </a:solidFill>
                <a:latin typeface="Times New Roman"/>
                <a:ea typeface="Times New Roman"/>
                <a:cs typeface="Times New Roman"/>
                <a:sym typeface="Times New Roman"/>
              </a:rPr>
              <a:t> “</a:t>
            </a:r>
            <a:r>
              <a:rPr lang="it-IT" sz="2400" dirty="0"/>
              <a:t>a</a:t>
            </a:r>
            <a:r>
              <a:rPr lang="it-IT" sz="2400" b="0" i="0" u="none" dirty="0">
                <a:solidFill>
                  <a:srgbClr val="000000"/>
                </a:solidFill>
                <a:latin typeface="Times New Roman"/>
                <a:ea typeface="Times New Roman"/>
                <a:cs typeface="Times New Roman"/>
                <a:sym typeface="Times New Roman"/>
              </a:rPr>
              <a:t>lla vecchia società borghese con le sue classi e i suoi antagonismi fra le classi, subentra una associazione in cui il libero sviluppo di ciascuno è condizione del libero sviluppo di tutti» (K. Marx, </a:t>
            </a:r>
            <a:r>
              <a:rPr lang="it-IT" sz="2400" b="0" i="1" u="none" dirty="0">
                <a:solidFill>
                  <a:srgbClr val="000000"/>
                </a:solidFill>
                <a:latin typeface="Times New Roman"/>
                <a:ea typeface="Times New Roman"/>
                <a:cs typeface="Times New Roman"/>
                <a:sym typeface="Times New Roman"/>
              </a:rPr>
              <a:t>Manifesto del partito comunista</a:t>
            </a:r>
            <a:r>
              <a:rPr lang="it-IT" sz="2400" b="0" i="0" u="none" dirty="0">
                <a:solidFill>
                  <a:srgbClr val="000000"/>
                </a:solidFill>
                <a:latin typeface="Times New Roman"/>
                <a:ea typeface="Times New Roman"/>
                <a:cs typeface="Times New Roman"/>
                <a:sym typeface="Times New Roman"/>
              </a:rPr>
              <a:t>).</a:t>
            </a:r>
            <a:r>
              <a:rPr lang="en-US" sz="2400" b="0" i="0" u="none" dirty="0">
                <a:solidFill>
                  <a:srgbClr val="000000"/>
                </a:solidFill>
                <a:latin typeface="Times New Roman"/>
                <a:ea typeface="Times New Roman"/>
                <a:cs typeface="Times New Roman"/>
                <a:sym typeface="Times New Roman"/>
              </a:rPr>
              <a:t> Il </a:t>
            </a:r>
            <a:r>
              <a:rPr lang="en-US" sz="2400" b="0" i="0" u="none" dirty="0" err="1">
                <a:solidFill>
                  <a:srgbClr val="000000"/>
                </a:solidFill>
                <a:latin typeface="Times New Roman"/>
                <a:ea typeface="Times New Roman"/>
                <a:cs typeface="Times New Roman"/>
                <a:sym typeface="Times New Roman"/>
              </a:rPr>
              <a:t>marxismo</a:t>
            </a:r>
            <a:r>
              <a:rPr lang="en-US" sz="2400" b="0" i="0" u="none" dirty="0">
                <a:solidFill>
                  <a:srgbClr val="000000"/>
                </a:solidFill>
                <a:latin typeface="Times New Roman"/>
                <a:ea typeface="Times New Roman"/>
                <a:cs typeface="Times New Roman"/>
                <a:sym typeface="Times New Roman"/>
              </a:rPr>
              <a:t> è lo </a:t>
            </a:r>
            <a:r>
              <a:rPr lang="en-US" sz="2400" b="0" i="0" u="none" dirty="0" err="1">
                <a:solidFill>
                  <a:srgbClr val="000000"/>
                </a:solidFill>
                <a:latin typeface="Times New Roman"/>
                <a:ea typeface="Times New Roman"/>
                <a:cs typeface="Times New Roman"/>
                <a:sym typeface="Times New Roman"/>
              </a:rPr>
              <a:t>strumento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migliore</a:t>
            </a:r>
            <a:r>
              <a:rPr lang="en-US" sz="2400" b="0" i="0" u="none" dirty="0">
                <a:solidFill>
                  <a:srgbClr val="000000"/>
                </a:solidFill>
                <a:latin typeface="Times New Roman"/>
                <a:ea typeface="Times New Roman"/>
                <a:cs typeface="Times New Roman"/>
                <a:sym typeface="Times New Roman"/>
              </a:rPr>
              <a:t> per </a:t>
            </a:r>
            <a:r>
              <a:rPr lang="en-US" sz="2400" b="0" i="0" u="none" dirty="0" err="1">
                <a:solidFill>
                  <a:srgbClr val="000000"/>
                </a:solidFill>
                <a:latin typeface="Times New Roman"/>
                <a:ea typeface="Times New Roman"/>
                <a:cs typeface="Times New Roman"/>
                <a:sym typeface="Times New Roman"/>
              </a:rPr>
              <a:t>immaginare</a:t>
            </a:r>
            <a:r>
              <a:rPr lang="en-US" sz="2400" b="0" i="0" u="none" dirty="0">
                <a:solidFill>
                  <a:srgbClr val="000000"/>
                </a:solidFill>
                <a:latin typeface="Times New Roman"/>
                <a:ea typeface="Times New Roman"/>
                <a:cs typeface="Times New Roman"/>
                <a:sym typeface="Times New Roman"/>
              </a:rPr>
              <a:t> come la vita commune </a:t>
            </a:r>
            <a:r>
              <a:rPr lang="en-US" sz="2400" b="0" i="0" u="none" dirty="0" err="1">
                <a:solidFill>
                  <a:srgbClr val="000000"/>
                </a:solidFill>
                <a:latin typeface="Times New Roman"/>
                <a:ea typeface="Times New Roman"/>
                <a:cs typeface="Times New Roman"/>
                <a:sym typeface="Times New Roman"/>
              </a:rPr>
              <a:t>possa</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svilupparsi</a:t>
            </a:r>
            <a:r>
              <a:rPr lang="en-US" sz="2400" b="0" i="0" u="none" dirty="0">
                <a:solidFill>
                  <a:srgbClr val="000000"/>
                </a:solidFill>
                <a:latin typeface="Times New Roman"/>
                <a:ea typeface="Times New Roman"/>
                <a:cs typeface="Times New Roman"/>
                <a:sym typeface="Times New Roman"/>
              </a:rPr>
              <a:t> in una </a:t>
            </a:r>
            <a:r>
              <a:rPr lang="en-US" sz="2400" b="0" i="0" u="none" dirty="0" err="1">
                <a:solidFill>
                  <a:srgbClr val="000000"/>
                </a:solidFill>
                <a:latin typeface="Times New Roman"/>
                <a:ea typeface="Times New Roman"/>
                <a:cs typeface="Times New Roman"/>
                <a:sym typeface="Times New Roman"/>
              </a:rPr>
              <a:t>libertà</a:t>
            </a:r>
            <a:r>
              <a:rPr lang="en-US" sz="2400" b="0" i="0" u="none" dirty="0">
                <a:solidFill>
                  <a:srgbClr val="000000"/>
                </a:solidFill>
                <a:latin typeface="Times New Roman"/>
                <a:ea typeface="Times New Roman"/>
                <a:cs typeface="Times New Roman"/>
                <a:sym typeface="Times New Roman"/>
              </a:rPr>
              <a:t> in cui tutti </a:t>
            </a:r>
            <a:r>
              <a:rPr lang="en-US" sz="2400" b="0" i="0" u="none" dirty="0" err="1">
                <a:solidFill>
                  <a:srgbClr val="000000"/>
                </a:solidFill>
                <a:latin typeface="Times New Roman"/>
                <a:ea typeface="Times New Roman"/>
                <a:cs typeface="Times New Roman"/>
                <a:sym typeface="Times New Roman"/>
              </a:rPr>
              <a:t>sono</a:t>
            </a:r>
            <a:r>
              <a:rPr lang="en-US" sz="2400" b="0" i="0" u="none" dirty="0">
                <a:solidFill>
                  <a:srgbClr val="000000"/>
                </a:solidFill>
                <a:latin typeface="Times New Roman"/>
                <a:ea typeface="Times New Roman"/>
                <a:cs typeface="Times New Roman"/>
                <a:sym typeface="Times New Roman"/>
              </a:rPr>
              <a:t> in </a:t>
            </a:r>
            <a:r>
              <a:rPr lang="en-US" sz="2400" b="0" i="0" u="none" dirty="0" err="1">
                <a:solidFill>
                  <a:srgbClr val="000000"/>
                </a:solidFill>
                <a:latin typeface="Times New Roman"/>
                <a:ea typeface="Times New Roman"/>
                <a:cs typeface="Times New Roman"/>
                <a:sym typeface="Times New Roman"/>
              </a:rPr>
              <a:t>condizione</a:t>
            </a:r>
            <a:r>
              <a:rPr lang="en-US" sz="2400" b="0" i="0" u="none" dirty="0">
                <a:solidFill>
                  <a:srgbClr val="000000"/>
                </a:solidFill>
                <a:latin typeface="Times New Roman"/>
                <a:ea typeface="Times New Roman"/>
                <a:cs typeface="Times New Roman"/>
                <a:sym typeface="Times New Roman"/>
              </a:rPr>
              <a:t> di </a:t>
            </a:r>
            <a:r>
              <a:rPr lang="en-US" sz="2400" b="0" i="0" u="none" dirty="0" err="1">
                <a:solidFill>
                  <a:srgbClr val="000000"/>
                </a:solidFill>
                <a:latin typeface="Times New Roman"/>
                <a:ea typeface="Times New Roman"/>
                <a:cs typeface="Times New Roman"/>
                <a:sym typeface="Times New Roman"/>
              </a:rPr>
              <a:t>poter</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esprimere</a:t>
            </a:r>
            <a:r>
              <a:rPr lang="en-US" sz="2400" b="0" i="0" u="none" dirty="0">
                <a:solidFill>
                  <a:srgbClr val="000000"/>
                </a:solidFill>
                <a:latin typeface="Times New Roman"/>
                <a:ea typeface="Times New Roman"/>
                <a:cs typeface="Times New Roman"/>
                <a:sym typeface="Times New Roman"/>
              </a:rPr>
              <a:t> al </a:t>
            </a:r>
            <a:r>
              <a:rPr lang="en-US" sz="2400" b="0" i="0" u="none" dirty="0" err="1">
                <a:solidFill>
                  <a:srgbClr val="000000"/>
                </a:solidFill>
                <a:latin typeface="Times New Roman"/>
                <a:ea typeface="Times New Roman"/>
                <a:cs typeface="Times New Roman"/>
                <a:sym typeface="Times New Roman"/>
              </a:rPr>
              <a:t>meglio</a:t>
            </a:r>
            <a:r>
              <a:rPr lang="en-US" sz="2400" b="0" i="0" u="none" dirty="0">
                <a:solidFill>
                  <a:srgbClr val="000000"/>
                </a:solidFill>
                <a:latin typeface="Times New Roman"/>
                <a:ea typeface="Times New Roman"/>
                <a:cs typeface="Times New Roman"/>
                <a:sym typeface="Times New Roman"/>
              </a:rPr>
              <a:t> I </a:t>
            </a:r>
            <a:r>
              <a:rPr lang="en-US" sz="2400" b="0" i="0" u="none" dirty="0" err="1">
                <a:solidFill>
                  <a:srgbClr val="000000"/>
                </a:solidFill>
                <a:latin typeface="Times New Roman"/>
                <a:ea typeface="Times New Roman"/>
                <a:cs typeface="Times New Roman"/>
                <a:sym typeface="Times New Roman"/>
              </a:rPr>
              <a:t>propri</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progetti</a:t>
            </a:r>
            <a:r>
              <a:rPr lang="en-US" sz="2400" b="0" i="0" u="none" dirty="0">
                <a:solidFill>
                  <a:srgbClr val="000000"/>
                </a:solidFill>
                <a:latin typeface="Times New Roman"/>
                <a:ea typeface="Times New Roman"/>
                <a:cs typeface="Times New Roman"/>
                <a:sym typeface="Times New Roman"/>
              </a:rPr>
              <a:t> e </a:t>
            </a:r>
            <a:r>
              <a:rPr lang="en-US" sz="2400" b="0" i="0" u="none" dirty="0" err="1">
                <a:solidFill>
                  <a:srgbClr val="000000"/>
                </a:solidFill>
                <a:latin typeface="Times New Roman"/>
                <a:ea typeface="Times New Roman"/>
                <a:cs typeface="Times New Roman"/>
                <a:sym typeface="Times New Roman"/>
              </a:rPr>
              <a:t>realizzarli</a:t>
            </a:r>
            <a:r>
              <a:rPr lang="en-US" sz="2400" b="0" i="0" u="none" dirty="0">
                <a:solidFill>
                  <a:srgbClr val="000000"/>
                </a:solidFill>
                <a:latin typeface="Times New Roman"/>
                <a:ea typeface="Times New Roman"/>
                <a:cs typeface="Times New Roman"/>
                <a:sym typeface="Times New Roman"/>
              </a:rPr>
              <a:t> non </a:t>
            </a:r>
            <a:r>
              <a:rPr lang="en-US" sz="2400" b="0" i="0" u="none" dirty="0" err="1">
                <a:solidFill>
                  <a:srgbClr val="000000"/>
                </a:solidFill>
                <a:latin typeface="Times New Roman"/>
                <a:ea typeface="Times New Roman"/>
                <a:cs typeface="Times New Roman"/>
                <a:sym typeface="Times New Roman"/>
              </a:rPr>
              <a:t>contro</a:t>
            </a:r>
            <a:r>
              <a:rPr lang="en-US" sz="2400" b="0" i="0" u="none" dirty="0">
                <a:solidFill>
                  <a:srgbClr val="000000"/>
                </a:solidFill>
                <a:latin typeface="Times New Roman"/>
                <a:ea typeface="Times New Roman"/>
                <a:cs typeface="Times New Roman"/>
                <a:sym typeface="Times New Roman"/>
              </a:rPr>
              <a:t>, ma a </a:t>
            </a:r>
            <a:r>
              <a:rPr lang="en-US" sz="2400" b="0" i="0" u="none" dirty="0" err="1">
                <a:solidFill>
                  <a:srgbClr val="000000"/>
                </a:solidFill>
                <a:latin typeface="Times New Roman"/>
                <a:ea typeface="Times New Roman"/>
                <a:cs typeface="Times New Roman"/>
                <a:sym typeface="Times New Roman"/>
              </a:rPr>
              <a:t>favore</a:t>
            </a:r>
            <a:r>
              <a:rPr lang="en-US" sz="2400" b="0" i="0" u="none" dirty="0">
                <a:solidFill>
                  <a:srgbClr val="000000"/>
                </a:solidFill>
                <a:latin typeface="Times New Roman"/>
                <a:ea typeface="Times New Roman"/>
                <a:cs typeface="Times New Roman"/>
                <a:sym typeface="Times New Roman"/>
              </a:rPr>
              <a:t> e con </a:t>
            </a:r>
            <a:r>
              <a:rPr lang="en-US" sz="2400" b="0" i="0" u="none" dirty="0" err="1">
                <a:solidFill>
                  <a:srgbClr val="000000"/>
                </a:solidFill>
                <a:latin typeface="Times New Roman"/>
                <a:ea typeface="Times New Roman"/>
                <a:cs typeface="Times New Roman"/>
                <a:sym typeface="Times New Roman"/>
              </a:rPr>
              <a:t>l’aiuto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degli</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altri</a:t>
            </a:r>
            <a:r>
              <a:rPr lang="en-US" sz="2400" b="0" i="0" u="none" dirty="0">
                <a:solidFill>
                  <a:srgbClr val="000000"/>
                </a:solidFill>
                <a:latin typeface="Times New Roman"/>
                <a:ea typeface="Times New Roman"/>
                <a:cs typeface="Times New Roman"/>
                <a:sym typeface="Times New Roman"/>
              </a:rPr>
              <a:t>. Sartre </a:t>
            </a:r>
            <a:r>
              <a:rPr lang="en-US" sz="2400" b="0" i="0" u="none" dirty="0" err="1">
                <a:solidFill>
                  <a:srgbClr val="000000"/>
                </a:solidFill>
                <a:latin typeface="Times New Roman"/>
                <a:ea typeface="Times New Roman"/>
                <a:cs typeface="Times New Roman"/>
                <a:sym typeface="Times New Roman"/>
              </a:rPr>
              <a:t>ovviamente</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guarda</a:t>
            </a:r>
            <a:r>
              <a:rPr lang="en-US" sz="2400" b="0" i="0" u="none" dirty="0">
                <a:solidFill>
                  <a:srgbClr val="000000"/>
                </a:solidFill>
                <a:latin typeface="Times New Roman"/>
                <a:ea typeface="Times New Roman"/>
                <a:cs typeface="Times New Roman"/>
                <a:sym typeface="Times New Roman"/>
              </a:rPr>
              <a:t> al </a:t>
            </a:r>
            <a:r>
              <a:rPr lang="en-US" sz="2400" b="0" i="0" u="none" dirty="0" err="1">
                <a:solidFill>
                  <a:srgbClr val="000000"/>
                </a:solidFill>
                <a:latin typeface="Times New Roman"/>
                <a:ea typeface="Times New Roman"/>
                <a:cs typeface="Times New Roman"/>
                <a:sym typeface="Times New Roman"/>
              </a:rPr>
              <a:t>lato</a:t>
            </a:r>
            <a:r>
              <a:rPr lang="en-US" sz="2400" b="0" i="0" u="none" dirty="0">
                <a:solidFill>
                  <a:srgbClr val="000000"/>
                </a:solidFill>
                <a:latin typeface="Times New Roman"/>
                <a:ea typeface="Times New Roman"/>
                <a:cs typeface="Times New Roman"/>
                <a:sym typeface="Times New Roman"/>
              </a:rPr>
              <a:t> </a:t>
            </a:r>
            <a:r>
              <a:rPr lang="en-US" sz="2400" b="0" i="0" u="none" dirty="0" err="1">
                <a:solidFill>
                  <a:srgbClr val="000000"/>
                </a:solidFill>
                <a:latin typeface="Times New Roman"/>
                <a:ea typeface="Times New Roman"/>
                <a:cs typeface="Times New Roman"/>
                <a:sym typeface="Times New Roman"/>
              </a:rPr>
              <a:t>utopico</a:t>
            </a:r>
            <a:r>
              <a:rPr lang="en-US" sz="2400" b="0" i="0" u="none" dirty="0">
                <a:solidFill>
                  <a:srgbClr val="000000"/>
                </a:solidFill>
                <a:latin typeface="Times New Roman"/>
                <a:ea typeface="Times New Roman"/>
                <a:cs typeface="Times New Roman"/>
                <a:sym typeface="Times New Roman"/>
              </a:rPr>
              <a:t> del </a:t>
            </a:r>
            <a:r>
              <a:rPr lang="en-US" sz="2400" b="0" i="0" u="none" dirty="0" err="1">
                <a:solidFill>
                  <a:srgbClr val="000000"/>
                </a:solidFill>
                <a:latin typeface="Times New Roman"/>
                <a:ea typeface="Times New Roman"/>
                <a:cs typeface="Times New Roman"/>
                <a:sym typeface="Times New Roman"/>
              </a:rPr>
              <a:t>marxismo</a:t>
            </a:r>
            <a:r>
              <a:rPr lang="en-US" sz="2400" b="0" i="0" u="none" dirty="0">
                <a:solidFill>
                  <a:srgbClr val="000000"/>
                </a:solidFill>
                <a:latin typeface="Times New Roman"/>
                <a:ea typeface="Times New Roman"/>
                <a:cs typeface="Times New Roman"/>
                <a:sym typeface="Times New Roman"/>
              </a:rPr>
              <a:t> e non </a:t>
            </a:r>
            <a:r>
              <a:rPr lang="en-US" sz="2400" b="0" i="0" u="none" dirty="0" err="1">
                <a:solidFill>
                  <a:srgbClr val="000000"/>
                </a:solidFill>
                <a:latin typeface="Times New Roman"/>
                <a:ea typeface="Times New Roman"/>
                <a:cs typeface="Times New Roman"/>
                <a:sym typeface="Times New Roman"/>
              </a:rPr>
              <a:t>all’inferno</a:t>
            </a:r>
            <a:r>
              <a:rPr lang="en-US" sz="2400" b="0" i="0" u="none" dirty="0">
                <a:solidFill>
                  <a:srgbClr val="000000"/>
                </a:solidFill>
                <a:latin typeface="Times New Roman"/>
                <a:ea typeface="Times New Roman"/>
                <a:cs typeface="Times New Roman"/>
                <a:sym typeface="Times New Roman"/>
              </a:rPr>
              <a:t> </a:t>
            </a:r>
            <a:r>
              <a:rPr lang="en-US" sz="2400" dirty="0" err="1"/>
              <a:t>costruito</a:t>
            </a:r>
            <a:r>
              <a:rPr lang="en-US" sz="2400" dirty="0"/>
              <a:t> </a:t>
            </a:r>
            <a:r>
              <a:rPr lang="en-US" sz="2400" dirty="0" err="1"/>
              <a:t>dai</a:t>
            </a:r>
            <a:r>
              <a:rPr lang="en-US" sz="2400" dirty="0"/>
              <a:t> </a:t>
            </a:r>
            <a:r>
              <a:rPr lang="en-US" sz="2400" dirty="0" err="1"/>
              <a:t>marxisti</a:t>
            </a:r>
            <a:r>
              <a:rPr lang="en-US" sz="2400" dirty="0"/>
              <a:t> </a:t>
            </a:r>
            <a:r>
              <a:rPr lang="en-US" sz="2400" dirty="0" err="1"/>
              <a:t>che</a:t>
            </a:r>
            <a:r>
              <a:rPr lang="en-US" sz="2400" dirty="0"/>
              <a:t> </a:t>
            </a:r>
            <a:r>
              <a:rPr lang="en-US" sz="2400" dirty="0" err="1"/>
              <a:t>hanno</a:t>
            </a:r>
            <a:r>
              <a:rPr lang="en-US" sz="2400" dirty="0"/>
              <a:t> </a:t>
            </a:r>
            <a:r>
              <a:rPr lang="en-US" sz="2400" dirty="0" err="1"/>
              <a:t>preso</a:t>
            </a:r>
            <a:r>
              <a:rPr lang="en-US" sz="2400" dirty="0"/>
              <a:t> il </a:t>
            </a:r>
            <a:r>
              <a:rPr lang="en-US" sz="2400" dirty="0" err="1"/>
              <a:t>potere</a:t>
            </a:r>
            <a:r>
              <a:rPr lang="en-US" sz="2400" dirty="0"/>
              <a:t>). </a:t>
            </a:r>
            <a:endParaRPr sz="2400" b="0" i="0" u="none" dirty="0">
              <a:solidFill>
                <a:srgbClr val="000000"/>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4BCE76E9-F709-41C1-9675-8173F20C197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47</a:t>
            </a:fld>
            <a:endParaRPr lang="en-US"/>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491DC6D-064E-4A5C-BF0D-51FADB94A78D}"/>
              </a:ext>
            </a:extLst>
          </p:cNvPr>
          <p:cNvSpPr>
            <a:spLocks noGrp="1"/>
          </p:cNvSpPr>
          <p:nvPr>
            <p:ph type="title"/>
          </p:nvPr>
        </p:nvSpPr>
        <p:spPr/>
        <p:txBody>
          <a:bodyPr/>
          <a:lstStyle/>
          <a:p>
            <a:r>
              <a:rPr lang="it-IT" dirty="0"/>
              <a:t>Un marxismo non dogmatico (cioè non rigido)</a:t>
            </a:r>
          </a:p>
        </p:txBody>
      </p:sp>
      <p:sp>
        <p:nvSpPr>
          <p:cNvPr id="3" name="Segnaposto testo 2">
            <a:extLst>
              <a:ext uri="{FF2B5EF4-FFF2-40B4-BE49-F238E27FC236}">
                <a16:creationId xmlns:a16="http://schemas.microsoft.com/office/drawing/2014/main" id="{728B9F53-16FA-4CE1-99BC-4A370A3ECC9D}"/>
              </a:ext>
            </a:extLst>
          </p:cNvPr>
          <p:cNvSpPr>
            <a:spLocks noGrp="1"/>
          </p:cNvSpPr>
          <p:nvPr>
            <p:ph type="body" idx="1"/>
          </p:nvPr>
        </p:nvSpPr>
        <p:spPr/>
        <p:txBody>
          <a:bodyPr/>
          <a:lstStyle/>
          <a:p>
            <a:pPr marL="265113" indent="-36513" algn="just"/>
            <a:r>
              <a:rPr lang="it-IT" sz="2000" dirty="0"/>
              <a:t>Il marxismo va liberato dal dogmatismo che vede nella dialettica un’interpretazione meccanica della storia. </a:t>
            </a:r>
            <a:r>
              <a:rPr lang="it-IT" sz="2000" b="1" dirty="0"/>
              <a:t>Sartre rifiuta l’idea che il marxismo abbia trovato la chiave per capire come necessariamente si sviluppano le società e per profetizzare l’inevitabile sbocco della storia nel socialismo (in ciò sta la rigidità dogmatica di Marx).</a:t>
            </a:r>
            <a:r>
              <a:rPr lang="it-IT" sz="2000" dirty="0"/>
              <a:t> Al contrario bisogna capire che il soggetto della storia rimane l’uomo con i suoi bisogni, e che la storia è aperta al modo libero con cui l’uomo ne cerca la realizzazione all’interno del suo gruppo. Quest’ultimo, composto di esseri liberi e attivi, trova il cemento in un nemico comune, l’alienazione della merce nella società capitalistica, e un comune intento di liberare la società perché risponda meglio ai bisogni collettivi.</a:t>
            </a:r>
          </a:p>
          <a:p>
            <a:endParaRPr lang="it-IT" dirty="0"/>
          </a:p>
        </p:txBody>
      </p:sp>
      <p:sp>
        <p:nvSpPr>
          <p:cNvPr id="4" name="Segnaposto numero diapositiva 3">
            <a:extLst>
              <a:ext uri="{FF2B5EF4-FFF2-40B4-BE49-F238E27FC236}">
                <a16:creationId xmlns:a16="http://schemas.microsoft.com/office/drawing/2014/main" id="{8AA5DE40-B44E-428F-84FE-1D523262DC9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48</a:t>
            </a:fld>
            <a:endParaRPr lang="en-US"/>
          </a:p>
        </p:txBody>
      </p:sp>
    </p:spTree>
    <p:extLst>
      <p:ext uri="{BB962C8B-B14F-4D97-AF65-F5344CB8AC3E}">
        <p14:creationId xmlns:p14="http://schemas.microsoft.com/office/powerpoint/2010/main" val="40061579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694"/>
        <p:cNvGrpSpPr/>
        <p:nvPr/>
      </p:nvGrpSpPr>
      <p:grpSpPr>
        <a:xfrm>
          <a:off x="0" y="0"/>
          <a:ext cx="0" cy="0"/>
          <a:chOff x="0" y="0"/>
          <a:chExt cx="0" cy="0"/>
        </a:xfrm>
      </p:grpSpPr>
      <p:sp>
        <p:nvSpPr>
          <p:cNvPr id="695" name="Google Shape;695;p4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dirty="0">
                <a:solidFill>
                  <a:srgbClr val="000000"/>
                </a:solidFill>
                <a:latin typeface="Times New Roman"/>
                <a:ea typeface="Times New Roman"/>
                <a:cs typeface="Times New Roman"/>
                <a:sym typeface="Times New Roman"/>
              </a:rPr>
              <a:t>Sartre e Camus </a:t>
            </a:r>
            <a:endParaRPr dirty="0"/>
          </a:p>
        </p:txBody>
      </p:sp>
      <p:sp>
        <p:nvSpPr>
          <p:cNvPr id="696" name="Google Shape;696;p45"/>
          <p:cNvSpPr txBox="1">
            <a:spLocks noGrp="1"/>
          </p:cNvSpPr>
          <p:nvPr>
            <p:ph type="body" idx="1"/>
          </p:nvPr>
        </p:nvSpPr>
        <p:spPr>
          <a:xfrm>
            <a:off x="685800" y="1981200"/>
            <a:ext cx="7770812" cy="411321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400"/>
              <a:buFont typeface="Times New Roman"/>
              <a:buNone/>
            </a:pPr>
            <a:r>
              <a:rPr lang="it-IT" sz="2200" b="0" i="0" u="none" dirty="0">
                <a:solidFill>
                  <a:srgbClr val="000000"/>
                </a:solidFill>
                <a:latin typeface="Times New Roman"/>
                <a:ea typeface="Times New Roman"/>
                <a:cs typeface="Times New Roman"/>
                <a:sym typeface="Times New Roman"/>
              </a:rPr>
              <a:t>Sartre è un filosofo-letterato che diventa stella di prima grandezza del panorama culturale del dopoguerra in Francia e in Europa. La sua passione per la filosofia è affiancata da un’importante attitudine alla scrittura sia di romanzi (</a:t>
            </a:r>
            <a:r>
              <a:rPr lang="it-IT" sz="2200" b="0" i="1" u="none" dirty="0">
                <a:solidFill>
                  <a:srgbClr val="000000"/>
                </a:solidFill>
                <a:latin typeface="Times New Roman"/>
                <a:ea typeface="Times New Roman"/>
                <a:cs typeface="Times New Roman"/>
                <a:sym typeface="Times New Roman"/>
              </a:rPr>
              <a:t>La nausea</a:t>
            </a:r>
            <a:r>
              <a:rPr lang="it-IT" sz="2200" b="0" i="0" u="none" dirty="0">
                <a:solidFill>
                  <a:srgbClr val="000000"/>
                </a:solidFill>
                <a:latin typeface="Times New Roman"/>
                <a:ea typeface="Times New Roman"/>
                <a:cs typeface="Times New Roman"/>
                <a:sym typeface="Times New Roman"/>
              </a:rPr>
              <a:t>), sia di drammi (</a:t>
            </a:r>
            <a:r>
              <a:rPr lang="it-IT" sz="2200" b="0" i="1" u="none" dirty="0">
                <a:solidFill>
                  <a:srgbClr val="000000"/>
                </a:solidFill>
                <a:latin typeface="Times New Roman"/>
                <a:ea typeface="Times New Roman"/>
                <a:cs typeface="Times New Roman"/>
                <a:sym typeface="Times New Roman"/>
              </a:rPr>
              <a:t>Le mosche; Le mani sporche; A porte chiuse</a:t>
            </a:r>
            <a:r>
              <a:rPr lang="it-IT" sz="2200" b="0" i="0" u="none" dirty="0">
                <a:solidFill>
                  <a:srgbClr val="000000"/>
                </a:solidFill>
                <a:latin typeface="Times New Roman"/>
                <a:ea typeface="Times New Roman"/>
                <a:cs typeface="Times New Roman"/>
                <a:sym typeface="Times New Roman"/>
              </a:rPr>
              <a:t>). In questo periodo egli condivide notorietà con un giovane dal crescente prestigio, </a:t>
            </a:r>
            <a:r>
              <a:rPr lang="it-IT" sz="2200" b="1" i="0" u="none" dirty="0">
                <a:solidFill>
                  <a:srgbClr val="000000"/>
                </a:solidFill>
                <a:latin typeface="Times New Roman"/>
                <a:ea typeface="Times New Roman"/>
                <a:cs typeface="Times New Roman"/>
                <a:sym typeface="Times New Roman"/>
              </a:rPr>
              <a:t>Albert Camus</a:t>
            </a:r>
            <a:r>
              <a:rPr lang="it-IT" sz="2200" b="0" i="0" u="none" dirty="0">
                <a:solidFill>
                  <a:srgbClr val="000000"/>
                </a:solidFill>
                <a:latin typeface="Times New Roman"/>
                <a:ea typeface="Times New Roman"/>
                <a:cs typeface="Times New Roman"/>
                <a:sym typeface="Times New Roman"/>
              </a:rPr>
              <a:t>, che è innanzitutto un letterato – tale è la sua vocazione – ma anche filosofo, in quanto laureato in Filosofia e suo appassionato studioso. I due si conosceranno e diventeranno amici, trovando particolare consonanza nell’approccio ai temi esistenzialistici. </a:t>
            </a:r>
          </a:p>
          <a:p>
            <a:pPr marL="0" marR="0" lvl="0" indent="0" algn="just" rtl="0">
              <a:lnSpc>
                <a:spcPct val="80000"/>
              </a:lnSpc>
              <a:spcBef>
                <a:spcPts val="0"/>
              </a:spcBef>
              <a:spcAft>
                <a:spcPts val="0"/>
              </a:spcAft>
              <a:buClr>
                <a:srgbClr val="000000"/>
              </a:buClr>
              <a:buSzPts val="2400"/>
              <a:buFont typeface="Times New Roman"/>
              <a:buNone/>
            </a:pPr>
            <a:r>
              <a:rPr lang="it-IT" sz="2200" b="0" i="0" u="none" dirty="0">
                <a:solidFill>
                  <a:srgbClr val="000000"/>
                </a:solidFill>
                <a:latin typeface="Times New Roman"/>
                <a:ea typeface="Times New Roman"/>
                <a:cs typeface="Times New Roman"/>
                <a:sym typeface="Times New Roman"/>
              </a:rPr>
              <a:t>La</a:t>
            </a:r>
            <a:r>
              <a:rPr lang="it-IT" sz="2200" b="1" i="0" u="none" dirty="0">
                <a:solidFill>
                  <a:srgbClr val="000000"/>
                </a:solidFill>
                <a:latin typeface="Times New Roman"/>
                <a:ea typeface="Times New Roman"/>
                <a:cs typeface="Times New Roman"/>
                <a:sym typeface="Times New Roman"/>
              </a:rPr>
              <a:t> politica</a:t>
            </a:r>
            <a:r>
              <a:rPr lang="it-IT" sz="2200" b="0" i="0" u="none" dirty="0">
                <a:solidFill>
                  <a:srgbClr val="000000"/>
                </a:solidFill>
                <a:latin typeface="Times New Roman"/>
                <a:ea typeface="Times New Roman"/>
                <a:cs typeface="Times New Roman"/>
                <a:sym typeface="Times New Roman"/>
              </a:rPr>
              <a:t>, entrambi gravitano nell’orbita della sinistra marxista e del Partito </a:t>
            </a:r>
            <a:r>
              <a:rPr lang="it-IT" sz="2200" dirty="0"/>
              <a:t>C</a:t>
            </a:r>
            <a:r>
              <a:rPr lang="it-IT" sz="2200" b="0" i="0" u="none" dirty="0">
                <a:solidFill>
                  <a:srgbClr val="000000"/>
                </a:solidFill>
                <a:latin typeface="Times New Roman"/>
                <a:ea typeface="Times New Roman"/>
                <a:cs typeface="Times New Roman"/>
                <a:sym typeface="Times New Roman"/>
              </a:rPr>
              <a:t>omunista </a:t>
            </a:r>
            <a:r>
              <a:rPr lang="it-IT" sz="2200" dirty="0"/>
              <a:t>F</a:t>
            </a:r>
            <a:r>
              <a:rPr lang="it-IT" sz="2200" b="0" i="0" u="none" dirty="0">
                <a:solidFill>
                  <a:srgbClr val="000000"/>
                </a:solidFill>
                <a:latin typeface="Times New Roman"/>
                <a:ea typeface="Times New Roman"/>
                <a:cs typeface="Times New Roman"/>
                <a:sym typeface="Times New Roman"/>
              </a:rPr>
              <a:t>rancese,  sarà tuttavia motivo della loro rottura e della separazione dei loro destini, prima della prematura morte di Camus.</a:t>
            </a:r>
            <a:endParaRPr lang="it-IT" sz="2200" dirty="0"/>
          </a:p>
        </p:txBody>
      </p:sp>
      <p:sp>
        <p:nvSpPr>
          <p:cNvPr id="2" name="Segnaposto numero diapositiva 1">
            <a:extLst>
              <a:ext uri="{FF2B5EF4-FFF2-40B4-BE49-F238E27FC236}">
                <a16:creationId xmlns:a16="http://schemas.microsoft.com/office/drawing/2014/main" id="{C0FFC60F-BFD7-4E94-A638-F8F11C45510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49</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396"/>
        <p:cNvGrpSpPr/>
        <p:nvPr/>
      </p:nvGrpSpPr>
      <p:grpSpPr>
        <a:xfrm>
          <a:off x="0" y="0"/>
          <a:ext cx="0" cy="0"/>
          <a:chOff x="0" y="0"/>
          <a:chExt cx="0" cy="0"/>
        </a:xfrm>
      </p:grpSpPr>
      <p:sp>
        <p:nvSpPr>
          <p:cNvPr id="397" name="Google Shape;397;p5"/>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Il NOVECENTO (2)</a:t>
            </a:r>
            <a:endParaRPr/>
          </a:p>
        </p:txBody>
      </p:sp>
      <p:sp>
        <p:nvSpPr>
          <p:cNvPr id="398" name="Google Shape;398;p5"/>
          <p:cNvSpPr txBox="1">
            <a:spLocks noGrp="1"/>
          </p:cNvSpPr>
          <p:nvPr>
            <p:ph type="body" idx="1"/>
          </p:nvPr>
        </p:nvSpPr>
        <p:spPr>
          <a:xfrm>
            <a:off x="685800" y="1981200"/>
            <a:ext cx="7770812" cy="4113212"/>
          </a:xfrm>
          <a:prstGeom prst="rect">
            <a:avLst/>
          </a:prstGeom>
          <a:noFill/>
          <a:ln>
            <a:noFill/>
          </a:ln>
        </p:spPr>
        <p:txBody>
          <a:bodyPr spcFirstLastPara="1" wrap="square" lIns="90000" tIns="46800" rIns="90000" bIns="46800" anchor="t" anchorCtr="0">
            <a:noAutofit/>
          </a:bodyPr>
          <a:lstStyle/>
          <a:p>
            <a:pPr marL="0" marR="0" lvl="0" indent="0" algn="just" rtl="0">
              <a:lnSpc>
                <a:spcPct val="100000"/>
              </a:lnSpc>
              <a:spcBef>
                <a:spcPts val="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Oltre a ciò si inaugura un pensiero che vuole tornare al rigore gnoseologico di matrice kantiano-catesiana, cercando un modo rigoroso di descrivere il mondo così come appare alla coscienza umana, in modo tale che tale descrizione, libera da ogni pregiudizio, possa essere la base per tutte le successive indagini scientifiche. Si tratta della </a:t>
            </a:r>
            <a:r>
              <a:rPr lang="en-US" sz="1800" b="1" i="0" u="none" strike="noStrike" cap="none">
                <a:solidFill>
                  <a:srgbClr val="000000"/>
                </a:solidFill>
                <a:latin typeface="Times New Roman"/>
                <a:ea typeface="Times New Roman"/>
                <a:cs typeface="Times New Roman"/>
                <a:sym typeface="Times New Roman"/>
              </a:rPr>
              <a:t>fenomenologia</a:t>
            </a:r>
            <a:r>
              <a:rPr lang="en-US" sz="1800" b="0" i="0" u="none" strike="noStrike" cap="none">
                <a:solidFill>
                  <a:srgbClr val="000000"/>
                </a:solidFill>
                <a:latin typeface="Times New Roman"/>
                <a:ea typeface="Times New Roman"/>
                <a:cs typeface="Times New Roman"/>
                <a:sym typeface="Times New Roman"/>
              </a:rPr>
              <a:t> di E. Husserl, che sostiene che la coscienza umana, naturalmente rivolta al mondo e in grado di recepirne i caratteri fondamentali, può contenere tutti i fenomeni - cioè gli oggetti intesi come dati, offerti alla coscienza. Quindi descrivendo la coscienza in modo rigoroso, si può giungere ad un’adeguata descrizione della realtà in tutte le dimensioni – ontologica, fisica, etica, estetica, politica etc..</a:t>
            </a:r>
            <a:endParaRPr/>
          </a:p>
          <a:p>
            <a:pPr marL="0" marR="0" lvl="0" indent="0" algn="just" rtl="0">
              <a:lnSpc>
                <a:spcPct val="100000"/>
              </a:lnSpc>
              <a:spcBef>
                <a:spcPts val="800"/>
              </a:spcBef>
              <a:spcAft>
                <a:spcPts val="0"/>
              </a:spcAft>
              <a:buClr>
                <a:srgbClr val="000000"/>
              </a:buClr>
              <a:buSzPts val="1800"/>
              <a:buFont typeface="Times New Roman"/>
              <a:buNone/>
            </a:pPr>
            <a:r>
              <a:rPr lang="en-US" sz="1800" b="0" i="0" u="none" strike="noStrike" cap="none">
                <a:solidFill>
                  <a:srgbClr val="000000"/>
                </a:solidFill>
                <a:latin typeface="Times New Roman"/>
                <a:ea typeface="Times New Roman"/>
                <a:cs typeface="Times New Roman"/>
                <a:sym typeface="Times New Roman"/>
              </a:rPr>
              <a:t>Dalla filosofia di Husserl si sviluppa un filone estremamente fecondo, per merito anzitutto del suo migliore allievo, Martin Heidegger, che verrà chiamato esistenzialismo.</a:t>
            </a:r>
            <a:endParaRPr/>
          </a:p>
          <a:p>
            <a:pPr marL="0" marR="0" lvl="0" indent="0" algn="l" rtl="0">
              <a:lnSpc>
                <a:spcPct val="100000"/>
              </a:lnSpc>
              <a:spcBef>
                <a:spcPts val="800"/>
              </a:spcBef>
              <a:spcAft>
                <a:spcPts val="0"/>
              </a:spcAft>
              <a:buClr>
                <a:srgbClr val="000000"/>
              </a:buClr>
              <a:buSzPts val="3200"/>
              <a:buFont typeface="Times New Roman"/>
              <a:buNone/>
            </a:pPr>
            <a:endParaRPr sz="3200" b="0" i="0" u="none" strike="noStrike" cap="none">
              <a:solidFill>
                <a:srgbClr val="000000"/>
              </a:solidFill>
              <a:latin typeface="Times New Roman"/>
              <a:ea typeface="Times New Roman"/>
              <a:cs typeface="Times New Roman"/>
              <a:sym typeface="Times New Roman"/>
            </a:endParaRPr>
          </a:p>
          <a:p>
            <a:pPr marL="342900" marR="0" lvl="0" indent="-342900" algn="l" rtl="0">
              <a:spcBef>
                <a:spcPts val="800"/>
              </a:spcBef>
              <a:spcAft>
                <a:spcPts val="0"/>
              </a:spcAft>
              <a:buNone/>
            </a:pPr>
            <a:endParaRPr sz="3200" b="0" i="0" u="none">
              <a:solidFill>
                <a:srgbClr val="000000"/>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F93B0CA3-7DE4-4D8F-B55C-691FAA3B420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00"/>
        <p:cNvGrpSpPr/>
        <p:nvPr/>
      </p:nvGrpSpPr>
      <p:grpSpPr>
        <a:xfrm>
          <a:off x="0" y="0"/>
          <a:ext cx="0" cy="0"/>
          <a:chOff x="0" y="0"/>
          <a:chExt cx="0" cy="0"/>
        </a:xfrm>
      </p:grpSpPr>
      <p:sp>
        <p:nvSpPr>
          <p:cNvPr id="701" name="Google Shape;701;p46"/>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Camus, la vita (1)</a:t>
            </a:r>
            <a:endParaRPr/>
          </a:p>
        </p:txBody>
      </p:sp>
      <p:sp>
        <p:nvSpPr>
          <p:cNvPr id="702" name="Google Shape;702;p46"/>
          <p:cNvSpPr txBox="1">
            <a:spLocks noGrp="1"/>
          </p:cNvSpPr>
          <p:nvPr>
            <p:ph type="body" idx="1"/>
          </p:nvPr>
        </p:nvSpPr>
        <p:spPr>
          <a:xfrm>
            <a:off x="684212" y="1700212"/>
            <a:ext cx="7848600" cy="4465637"/>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100"/>
              <a:buFont typeface="Times New Roman"/>
              <a:buNone/>
            </a:pPr>
            <a:r>
              <a:rPr lang="it-IT" sz="2100" b="0" i="0" u="none" dirty="0">
                <a:solidFill>
                  <a:srgbClr val="000000"/>
                </a:solidFill>
                <a:latin typeface="Times New Roman"/>
                <a:ea typeface="Times New Roman"/>
                <a:cs typeface="Times New Roman"/>
                <a:sym typeface="Times New Roman"/>
              </a:rPr>
              <a:t>Nato nel </a:t>
            </a:r>
            <a:r>
              <a:rPr lang="it-IT" sz="2100" b="1" i="0" u="none" dirty="0">
                <a:solidFill>
                  <a:srgbClr val="000000"/>
                </a:solidFill>
                <a:latin typeface="Times New Roman"/>
                <a:ea typeface="Times New Roman"/>
                <a:cs typeface="Times New Roman"/>
                <a:sym typeface="Times New Roman"/>
              </a:rPr>
              <a:t>1913</a:t>
            </a:r>
            <a:r>
              <a:rPr lang="it-IT" sz="2100" b="0" i="0" u="none" dirty="0">
                <a:solidFill>
                  <a:srgbClr val="000000"/>
                </a:solidFill>
                <a:latin typeface="Times New Roman"/>
                <a:ea typeface="Times New Roman"/>
                <a:cs typeface="Times New Roman"/>
                <a:sym typeface="Times New Roman"/>
              </a:rPr>
              <a:t> a Mondovì in Algeria, da famiglia povera (il padre, operaio, muore nella battaglia della Marna del </a:t>
            </a:r>
            <a:r>
              <a:rPr lang="it-IT" sz="2100" b="1" i="0" u="none" dirty="0">
                <a:solidFill>
                  <a:srgbClr val="000000"/>
                </a:solidFill>
                <a:latin typeface="Times New Roman"/>
                <a:ea typeface="Times New Roman"/>
                <a:cs typeface="Times New Roman"/>
                <a:sym typeface="Times New Roman"/>
              </a:rPr>
              <a:t>1914</a:t>
            </a:r>
            <a:r>
              <a:rPr lang="it-IT" sz="2100" b="0" i="0" u="none" dirty="0">
                <a:solidFill>
                  <a:srgbClr val="000000"/>
                </a:solidFill>
                <a:latin typeface="Times New Roman"/>
                <a:ea typeface="Times New Roman"/>
                <a:cs typeface="Times New Roman"/>
                <a:sym typeface="Times New Roman"/>
              </a:rPr>
              <a:t> e la madre deve mantenere la famiglia lavorando come domestica), conclude gli studi liceali nel </a:t>
            </a:r>
            <a:r>
              <a:rPr lang="it-IT" sz="2100" b="1" i="0" u="none" dirty="0">
                <a:solidFill>
                  <a:srgbClr val="000000"/>
                </a:solidFill>
                <a:latin typeface="Times New Roman"/>
                <a:ea typeface="Times New Roman"/>
                <a:cs typeface="Times New Roman"/>
                <a:sym typeface="Times New Roman"/>
              </a:rPr>
              <a:t>1930</a:t>
            </a:r>
            <a:r>
              <a:rPr lang="it-IT" sz="2100" b="0" i="0" u="none" dirty="0">
                <a:solidFill>
                  <a:srgbClr val="000000"/>
                </a:solidFill>
                <a:latin typeface="Times New Roman"/>
                <a:ea typeface="Times New Roman"/>
                <a:cs typeface="Times New Roman"/>
                <a:sym typeface="Times New Roman"/>
              </a:rPr>
              <a:t> e comincia a scrivere nella rivista diretta dal suo professore di filosofia, Jean Grenier. Influenzato culturalmente da Nietzsche e Schopenhauer, aderisce politicamente all’antifascismo sin dal </a:t>
            </a:r>
            <a:r>
              <a:rPr lang="it-IT" sz="2100" b="1" i="0" u="none" dirty="0">
                <a:solidFill>
                  <a:srgbClr val="000000"/>
                </a:solidFill>
                <a:latin typeface="Times New Roman"/>
                <a:ea typeface="Times New Roman"/>
                <a:cs typeface="Times New Roman"/>
                <a:sym typeface="Times New Roman"/>
              </a:rPr>
              <a:t>1933</a:t>
            </a:r>
            <a:r>
              <a:rPr lang="it-IT" sz="2100" b="0" i="0" u="none" dirty="0">
                <a:solidFill>
                  <a:srgbClr val="000000"/>
                </a:solidFill>
                <a:latin typeface="Times New Roman"/>
                <a:ea typeface="Times New Roman"/>
                <a:cs typeface="Times New Roman"/>
                <a:sym typeface="Times New Roman"/>
              </a:rPr>
              <a:t>, per iscriversi nel </a:t>
            </a:r>
            <a:r>
              <a:rPr lang="it-IT" sz="2100" b="1" i="0" u="none" dirty="0">
                <a:solidFill>
                  <a:srgbClr val="000000"/>
                </a:solidFill>
                <a:latin typeface="Times New Roman"/>
                <a:ea typeface="Times New Roman"/>
                <a:cs typeface="Times New Roman"/>
                <a:sym typeface="Times New Roman"/>
              </a:rPr>
              <a:t>1934</a:t>
            </a:r>
            <a:r>
              <a:rPr lang="it-IT" sz="2100" b="0" i="0" u="none" dirty="0">
                <a:solidFill>
                  <a:srgbClr val="000000"/>
                </a:solidFill>
                <a:latin typeface="Times New Roman"/>
                <a:ea typeface="Times New Roman"/>
                <a:cs typeface="Times New Roman"/>
                <a:sym typeface="Times New Roman"/>
              </a:rPr>
              <a:t> al Partito Comunista. Nel </a:t>
            </a:r>
            <a:r>
              <a:rPr lang="it-IT" sz="2100" b="1" i="0" u="none" dirty="0">
                <a:solidFill>
                  <a:srgbClr val="000000"/>
                </a:solidFill>
                <a:latin typeface="Times New Roman"/>
                <a:ea typeface="Times New Roman"/>
                <a:cs typeface="Times New Roman"/>
                <a:sym typeface="Times New Roman"/>
              </a:rPr>
              <a:t>1936</a:t>
            </a:r>
            <a:r>
              <a:rPr lang="it-IT" sz="2100" b="0" i="0" u="none" dirty="0">
                <a:solidFill>
                  <a:srgbClr val="000000"/>
                </a:solidFill>
                <a:latin typeface="Times New Roman"/>
                <a:ea typeface="Times New Roman"/>
                <a:cs typeface="Times New Roman"/>
                <a:sym typeface="Times New Roman"/>
              </a:rPr>
              <a:t> si laurea in filosofia con una tesi su Plotino e Agostino e comincia a scrivere le prime opere letterarie e drammaturgiche. Dal </a:t>
            </a:r>
            <a:r>
              <a:rPr lang="it-IT" sz="2100" b="1" i="0" u="none" dirty="0">
                <a:solidFill>
                  <a:srgbClr val="000000"/>
                </a:solidFill>
                <a:latin typeface="Times New Roman"/>
                <a:ea typeface="Times New Roman"/>
                <a:cs typeface="Times New Roman"/>
                <a:sym typeface="Times New Roman"/>
              </a:rPr>
              <a:t>1937</a:t>
            </a:r>
            <a:r>
              <a:rPr lang="it-IT" sz="2100" b="0" i="0" u="none" dirty="0">
                <a:solidFill>
                  <a:srgbClr val="000000"/>
                </a:solidFill>
                <a:latin typeface="Times New Roman"/>
                <a:ea typeface="Times New Roman"/>
                <a:cs typeface="Times New Roman"/>
                <a:sym typeface="Times New Roman"/>
              </a:rPr>
              <a:t> entra in conflitto con il Partito Comunista Francese su temi di politica coloniale e ne viene espulso, mentre l’attività teatrale prosegue con la fondazione del </a:t>
            </a:r>
            <a:r>
              <a:rPr lang="it-IT" sz="2100" b="0" i="1" u="none" dirty="0" err="1">
                <a:solidFill>
                  <a:srgbClr val="000000"/>
                </a:solidFill>
                <a:latin typeface="Times New Roman"/>
                <a:ea typeface="Times New Roman"/>
                <a:cs typeface="Times New Roman"/>
                <a:sym typeface="Times New Roman"/>
              </a:rPr>
              <a:t>Théatre</a:t>
            </a:r>
            <a:r>
              <a:rPr lang="it-IT" sz="2100" b="0" i="1" u="none" dirty="0">
                <a:solidFill>
                  <a:srgbClr val="000000"/>
                </a:solidFill>
                <a:latin typeface="Times New Roman"/>
                <a:ea typeface="Times New Roman"/>
                <a:cs typeface="Times New Roman"/>
                <a:sym typeface="Times New Roman"/>
              </a:rPr>
              <a:t> de l’Équipe</a:t>
            </a:r>
            <a:r>
              <a:rPr lang="it-IT" sz="2100" b="0" i="0" u="none" dirty="0">
                <a:solidFill>
                  <a:srgbClr val="000000"/>
                </a:solidFill>
                <a:latin typeface="Times New Roman"/>
                <a:ea typeface="Times New Roman"/>
                <a:cs typeface="Times New Roman"/>
                <a:sym typeface="Times New Roman"/>
              </a:rPr>
              <a:t>, una compagnia che metterà in scena molte sue opere, così come la collaborazione con giornali della sinistra repubblicana</a:t>
            </a:r>
            <a:r>
              <a:rPr lang="en-US" sz="2100" b="0" i="0" u="none" dirty="0">
                <a:solidFill>
                  <a:srgbClr val="000000"/>
                </a:solidFill>
                <a:latin typeface="Times New Roman"/>
                <a:ea typeface="Times New Roman"/>
                <a:cs typeface="Times New Roman"/>
                <a:sym typeface="Times New Roman"/>
              </a:rPr>
              <a:t>. </a:t>
            </a:r>
            <a:endParaRPr dirty="0"/>
          </a:p>
        </p:txBody>
      </p:sp>
      <p:sp>
        <p:nvSpPr>
          <p:cNvPr id="2" name="Segnaposto numero diapositiva 1">
            <a:extLst>
              <a:ext uri="{FF2B5EF4-FFF2-40B4-BE49-F238E27FC236}">
                <a16:creationId xmlns:a16="http://schemas.microsoft.com/office/drawing/2014/main" id="{11BD643C-9949-49D1-9EB0-B665B361266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50</a:t>
            </a:fld>
            <a:endParaRPr 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06"/>
        <p:cNvGrpSpPr/>
        <p:nvPr/>
      </p:nvGrpSpPr>
      <p:grpSpPr>
        <a:xfrm>
          <a:off x="0" y="0"/>
          <a:ext cx="0" cy="0"/>
          <a:chOff x="0" y="0"/>
          <a:chExt cx="0" cy="0"/>
        </a:xfrm>
      </p:grpSpPr>
      <p:sp>
        <p:nvSpPr>
          <p:cNvPr id="707" name="Google Shape;707;p47"/>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Camus, la vita (2)</a:t>
            </a:r>
            <a:endParaRPr/>
          </a:p>
        </p:txBody>
      </p:sp>
      <p:sp>
        <p:nvSpPr>
          <p:cNvPr id="708" name="Google Shape;708;p47"/>
          <p:cNvSpPr txBox="1">
            <a:spLocks noGrp="1"/>
          </p:cNvSpPr>
          <p:nvPr>
            <p:ph type="body" idx="1"/>
          </p:nvPr>
        </p:nvSpPr>
        <p:spPr>
          <a:xfrm>
            <a:off x="685800" y="1981200"/>
            <a:ext cx="7770812" cy="411321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rgbClr val="000000"/>
              </a:buClr>
              <a:buSzPts val="2000"/>
              <a:buFont typeface="Times New Roman"/>
              <a:buNone/>
            </a:pPr>
            <a:r>
              <a:rPr lang="it-IT" sz="2000" b="0" i="0" u="none" dirty="0">
                <a:solidFill>
                  <a:srgbClr val="000000"/>
                </a:solidFill>
                <a:latin typeface="Times New Roman"/>
                <a:ea typeface="Times New Roman"/>
                <a:cs typeface="Times New Roman"/>
                <a:sym typeface="Times New Roman"/>
              </a:rPr>
              <a:t>Nel </a:t>
            </a:r>
            <a:r>
              <a:rPr lang="it-IT" sz="2000" b="1" i="0" u="none" dirty="0">
                <a:solidFill>
                  <a:srgbClr val="000000"/>
                </a:solidFill>
                <a:latin typeface="Times New Roman"/>
                <a:ea typeface="Times New Roman"/>
                <a:cs typeface="Times New Roman"/>
                <a:sym typeface="Times New Roman"/>
              </a:rPr>
              <a:t>1940</a:t>
            </a:r>
            <a:r>
              <a:rPr lang="it-IT" sz="2000" b="0" i="0" u="none" dirty="0">
                <a:solidFill>
                  <a:srgbClr val="000000"/>
                </a:solidFill>
                <a:latin typeface="Times New Roman"/>
                <a:ea typeface="Times New Roman"/>
                <a:cs typeface="Times New Roman"/>
                <a:sym typeface="Times New Roman"/>
              </a:rPr>
              <a:t> si sposa e si trasferisce a Orano, lasciando Parigi, dove in precedenza si era recato per la sua attività giornalistica e dove aveva portato a termine </a:t>
            </a:r>
            <a:r>
              <a:rPr lang="it-IT" sz="2000" b="0" i="1" u="none" dirty="0">
                <a:solidFill>
                  <a:srgbClr val="000000"/>
                </a:solidFill>
                <a:latin typeface="Times New Roman"/>
                <a:ea typeface="Times New Roman"/>
                <a:cs typeface="Times New Roman"/>
                <a:sym typeface="Times New Roman"/>
              </a:rPr>
              <a:t>Lo straniero</a:t>
            </a:r>
            <a:r>
              <a:rPr lang="it-IT" sz="2000" b="0" i="0" u="none" dirty="0">
                <a:solidFill>
                  <a:srgbClr val="000000"/>
                </a:solidFill>
                <a:latin typeface="Times New Roman"/>
                <a:ea typeface="Times New Roman"/>
                <a:cs typeface="Times New Roman"/>
                <a:sym typeface="Times New Roman"/>
              </a:rPr>
              <a:t>. Nel </a:t>
            </a:r>
            <a:r>
              <a:rPr lang="it-IT" sz="2000" b="1" i="0" u="none" dirty="0">
                <a:solidFill>
                  <a:srgbClr val="000000"/>
                </a:solidFill>
                <a:latin typeface="Times New Roman"/>
                <a:ea typeface="Times New Roman"/>
                <a:cs typeface="Times New Roman"/>
                <a:sym typeface="Times New Roman"/>
              </a:rPr>
              <a:t>1941</a:t>
            </a:r>
            <a:r>
              <a:rPr lang="it-IT" sz="2000" b="0" i="0" u="none" dirty="0">
                <a:solidFill>
                  <a:srgbClr val="000000"/>
                </a:solidFill>
                <a:latin typeface="Times New Roman"/>
                <a:ea typeface="Times New Roman"/>
                <a:cs typeface="Times New Roman"/>
                <a:sym typeface="Times New Roman"/>
              </a:rPr>
              <a:t> a Orano scrive </a:t>
            </a:r>
            <a:r>
              <a:rPr lang="it-IT" sz="2000" b="0" i="1" u="none" dirty="0">
                <a:solidFill>
                  <a:srgbClr val="000000"/>
                </a:solidFill>
                <a:latin typeface="Times New Roman"/>
                <a:ea typeface="Times New Roman"/>
                <a:cs typeface="Times New Roman"/>
                <a:sym typeface="Times New Roman"/>
              </a:rPr>
              <a:t>Il mito di Sisifo</a:t>
            </a:r>
            <a:r>
              <a:rPr lang="it-IT" sz="2000" b="0" i="0" u="none" dirty="0">
                <a:solidFill>
                  <a:srgbClr val="000000"/>
                </a:solidFill>
                <a:latin typeface="Times New Roman"/>
                <a:ea typeface="Times New Roman"/>
                <a:cs typeface="Times New Roman"/>
                <a:sym typeface="Times New Roman"/>
              </a:rPr>
              <a:t> e lavora a </a:t>
            </a:r>
            <a:r>
              <a:rPr lang="it-IT" sz="2000" b="0" i="1" u="none" dirty="0">
                <a:solidFill>
                  <a:srgbClr val="000000"/>
                </a:solidFill>
                <a:latin typeface="Times New Roman"/>
                <a:ea typeface="Times New Roman"/>
                <a:cs typeface="Times New Roman"/>
                <a:sym typeface="Times New Roman"/>
              </a:rPr>
              <a:t>La peste. </a:t>
            </a:r>
            <a:r>
              <a:rPr lang="it-IT" sz="2000" b="0" i="0" u="none" dirty="0">
                <a:solidFill>
                  <a:srgbClr val="000000"/>
                </a:solidFill>
                <a:latin typeface="Times New Roman"/>
                <a:ea typeface="Times New Roman"/>
                <a:cs typeface="Times New Roman"/>
                <a:sym typeface="Times New Roman"/>
              </a:rPr>
              <a:t>Durante la guerra</a:t>
            </a:r>
            <a:r>
              <a:rPr lang="it-IT" sz="2000" b="0" i="1" u="none" dirty="0">
                <a:solidFill>
                  <a:srgbClr val="000000"/>
                </a:solidFill>
                <a:latin typeface="Times New Roman"/>
                <a:ea typeface="Times New Roman"/>
                <a:cs typeface="Times New Roman"/>
                <a:sym typeface="Times New Roman"/>
              </a:rPr>
              <a:t> </a:t>
            </a:r>
            <a:r>
              <a:rPr lang="it-IT" sz="2000" b="0" i="0" u="none" dirty="0">
                <a:solidFill>
                  <a:srgbClr val="000000"/>
                </a:solidFill>
                <a:latin typeface="Times New Roman"/>
                <a:ea typeface="Times New Roman"/>
                <a:cs typeface="Times New Roman"/>
                <a:sym typeface="Times New Roman"/>
              </a:rPr>
              <a:t>scrive sui fogli clandestini della resistenza antitedesca. Dopo la fine del conflitto mondiale, il suo dramma </a:t>
            </a:r>
            <a:r>
              <a:rPr lang="it-IT" sz="2000" b="0" i="1" u="none" dirty="0">
                <a:solidFill>
                  <a:srgbClr val="000000"/>
                </a:solidFill>
                <a:latin typeface="Times New Roman"/>
                <a:ea typeface="Times New Roman"/>
                <a:cs typeface="Times New Roman"/>
                <a:sym typeface="Times New Roman"/>
              </a:rPr>
              <a:t>Caligola</a:t>
            </a:r>
            <a:r>
              <a:rPr lang="it-IT" sz="2000" b="0" i="0" u="none" dirty="0">
                <a:solidFill>
                  <a:srgbClr val="000000"/>
                </a:solidFill>
                <a:latin typeface="Times New Roman"/>
                <a:ea typeface="Times New Roman"/>
                <a:cs typeface="Times New Roman"/>
                <a:sym typeface="Times New Roman"/>
              </a:rPr>
              <a:t> ottiene notevole successo, come pure, nel </a:t>
            </a:r>
            <a:r>
              <a:rPr lang="it-IT" sz="2000" b="1" i="0" u="none" dirty="0">
                <a:solidFill>
                  <a:srgbClr val="000000"/>
                </a:solidFill>
                <a:latin typeface="Times New Roman"/>
                <a:ea typeface="Times New Roman"/>
                <a:cs typeface="Times New Roman"/>
                <a:sym typeface="Times New Roman"/>
              </a:rPr>
              <a:t>1947</a:t>
            </a:r>
            <a:r>
              <a:rPr lang="it-IT" sz="2000" b="0" i="0" u="none" dirty="0">
                <a:solidFill>
                  <a:srgbClr val="000000"/>
                </a:solidFill>
                <a:latin typeface="Times New Roman"/>
                <a:ea typeface="Times New Roman"/>
                <a:cs typeface="Times New Roman"/>
                <a:sym typeface="Times New Roman"/>
              </a:rPr>
              <a:t> </a:t>
            </a:r>
            <a:r>
              <a:rPr lang="it-IT" sz="2000" b="0" i="1" u="none" dirty="0">
                <a:solidFill>
                  <a:srgbClr val="000000"/>
                </a:solidFill>
                <a:latin typeface="Times New Roman"/>
                <a:ea typeface="Times New Roman"/>
                <a:cs typeface="Times New Roman"/>
                <a:sym typeface="Times New Roman"/>
              </a:rPr>
              <a:t>La peste</a:t>
            </a:r>
            <a:r>
              <a:rPr lang="it-IT" sz="2000" b="0" i="0" u="none" dirty="0">
                <a:solidFill>
                  <a:srgbClr val="000000"/>
                </a:solidFill>
                <a:latin typeface="Times New Roman"/>
                <a:ea typeface="Times New Roman"/>
                <a:cs typeface="Times New Roman"/>
                <a:sym typeface="Times New Roman"/>
              </a:rPr>
              <a:t>, uscito per il grande editore Gallimard. Del </a:t>
            </a:r>
            <a:r>
              <a:rPr lang="it-IT" sz="2000" b="1" i="0" u="none" dirty="0">
                <a:solidFill>
                  <a:srgbClr val="000000"/>
                </a:solidFill>
                <a:latin typeface="Times New Roman"/>
                <a:ea typeface="Times New Roman"/>
                <a:cs typeface="Times New Roman"/>
                <a:sym typeface="Times New Roman"/>
              </a:rPr>
              <a:t>1951</a:t>
            </a:r>
            <a:r>
              <a:rPr lang="it-IT" sz="2000" b="0" i="0" u="none" dirty="0">
                <a:solidFill>
                  <a:srgbClr val="000000"/>
                </a:solidFill>
                <a:latin typeface="Times New Roman"/>
                <a:ea typeface="Times New Roman"/>
                <a:cs typeface="Times New Roman"/>
                <a:sym typeface="Times New Roman"/>
              </a:rPr>
              <a:t> è </a:t>
            </a:r>
            <a:r>
              <a:rPr lang="it-IT" sz="2000" b="0" i="1" u="none" dirty="0">
                <a:solidFill>
                  <a:srgbClr val="000000"/>
                </a:solidFill>
                <a:latin typeface="Times New Roman"/>
                <a:ea typeface="Times New Roman"/>
                <a:cs typeface="Times New Roman"/>
                <a:sym typeface="Times New Roman"/>
              </a:rPr>
              <a:t>L’uomo in rivolta </a:t>
            </a:r>
            <a:r>
              <a:rPr lang="it-IT" sz="2000" b="0" i="0" u="none" dirty="0">
                <a:solidFill>
                  <a:srgbClr val="000000"/>
                </a:solidFill>
                <a:latin typeface="Times New Roman"/>
                <a:ea typeface="Times New Roman"/>
                <a:cs typeface="Times New Roman"/>
                <a:sym typeface="Times New Roman"/>
              </a:rPr>
              <a:t>in cui la critica alle degenerazioni del marxismo provoca nel </a:t>
            </a:r>
            <a:r>
              <a:rPr lang="it-IT" sz="2000" b="1" i="0" u="none" dirty="0">
                <a:solidFill>
                  <a:srgbClr val="000000"/>
                </a:solidFill>
                <a:latin typeface="Times New Roman"/>
                <a:ea typeface="Times New Roman"/>
                <a:cs typeface="Times New Roman"/>
                <a:sym typeface="Times New Roman"/>
              </a:rPr>
              <a:t>1952</a:t>
            </a:r>
            <a:r>
              <a:rPr lang="it-IT" sz="2000" b="0" i="0" u="none" dirty="0">
                <a:solidFill>
                  <a:srgbClr val="000000"/>
                </a:solidFill>
                <a:latin typeface="Times New Roman"/>
                <a:ea typeface="Times New Roman"/>
                <a:cs typeface="Times New Roman"/>
                <a:sym typeface="Times New Roman"/>
              </a:rPr>
              <a:t> la rottura dell’amicizia con Sartre e con l’ambiente della sinistra esistenzialista parigina. Nel </a:t>
            </a:r>
            <a:r>
              <a:rPr lang="it-IT" sz="2000" b="1" i="0" u="none" dirty="0">
                <a:solidFill>
                  <a:srgbClr val="000000"/>
                </a:solidFill>
                <a:latin typeface="Times New Roman"/>
                <a:ea typeface="Times New Roman"/>
                <a:cs typeface="Times New Roman"/>
                <a:sym typeface="Times New Roman"/>
              </a:rPr>
              <a:t>1957</a:t>
            </a:r>
            <a:r>
              <a:rPr lang="it-IT" sz="2000" b="0" i="0" u="none" dirty="0">
                <a:solidFill>
                  <a:srgbClr val="000000"/>
                </a:solidFill>
                <a:latin typeface="Times New Roman"/>
                <a:ea typeface="Times New Roman"/>
                <a:cs typeface="Times New Roman"/>
                <a:sym typeface="Times New Roman"/>
              </a:rPr>
              <a:t> gli viene conferito il Nobel per la letteratura. Nel </a:t>
            </a:r>
            <a:r>
              <a:rPr lang="it-IT" sz="2000" b="1" i="0" u="none" dirty="0">
                <a:solidFill>
                  <a:srgbClr val="000000"/>
                </a:solidFill>
                <a:latin typeface="Times New Roman"/>
                <a:ea typeface="Times New Roman"/>
                <a:cs typeface="Times New Roman"/>
                <a:sym typeface="Times New Roman"/>
              </a:rPr>
              <a:t>1960</a:t>
            </a:r>
            <a:r>
              <a:rPr lang="it-IT" sz="2000" b="0" i="0" u="none" dirty="0">
                <a:solidFill>
                  <a:srgbClr val="000000"/>
                </a:solidFill>
                <a:latin typeface="Times New Roman"/>
                <a:ea typeface="Times New Roman"/>
                <a:cs typeface="Times New Roman"/>
                <a:sym typeface="Times New Roman"/>
              </a:rPr>
              <a:t>, mentre sta lavorando al suo ultimo romanzo </a:t>
            </a:r>
            <a:r>
              <a:rPr lang="it-IT" sz="2000" b="0" i="1" u="none" dirty="0">
                <a:solidFill>
                  <a:srgbClr val="000000"/>
                </a:solidFill>
                <a:latin typeface="Times New Roman"/>
                <a:ea typeface="Times New Roman"/>
                <a:cs typeface="Times New Roman"/>
                <a:sym typeface="Times New Roman"/>
              </a:rPr>
              <a:t>Il primo uomo</a:t>
            </a:r>
            <a:r>
              <a:rPr lang="it-IT" sz="2000" b="0" i="0" u="none" dirty="0">
                <a:solidFill>
                  <a:srgbClr val="000000"/>
                </a:solidFill>
                <a:latin typeface="Times New Roman"/>
                <a:ea typeface="Times New Roman"/>
                <a:cs typeface="Times New Roman"/>
                <a:sym typeface="Times New Roman"/>
              </a:rPr>
              <a:t>, e mentre le sue condizioni di salute stanno peggiorando a causa di una tubercolosi contratta in giovane età, muore in un incedente automobilistico.</a:t>
            </a:r>
            <a:endParaRPr lang="it-IT" sz="2000" b="0" i="1" u="none" dirty="0">
              <a:solidFill>
                <a:srgbClr val="000000"/>
              </a:solidFill>
              <a:latin typeface="Times New Roman"/>
              <a:ea typeface="Times New Roman"/>
              <a:cs typeface="Times New Roman"/>
              <a:sym typeface="Times New Roman"/>
            </a:endParaRPr>
          </a:p>
          <a:p>
            <a:pPr marL="342900" marR="0" lvl="0" indent="-342900" algn="l" rtl="0">
              <a:spcBef>
                <a:spcPts val="800"/>
              </a:spcBef>
              <a:spcAft>
                <a:spcPts val="0"/>
              </a:spcAft>
              <a:buNone/>
            </a:pPr>
            <a:endParaRPr sz="2000" b="0" i="1" u="none" dirty="0">
              <a:solidFill>
                <a:srgbClr val="000000"/>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1ECF6528-21BF-42BD-9F63-F200D8F7918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51</a:t>
            </a:fld>
            <a:endParaRPr 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2"/>
        <p:cNvGrpSpPr/>
        <p:nvPr/>
      </p:nvGrpSpPr>
      <p:grpSpPr>
        <a:xfrm>
          <a:off x="0" y="0"/>
          <a:ext cx="0" cy="0"/>
          <a:chOff x="0" y="0"/>
          <a:chExt cx="0" cy="0"/>
        </a:xfrm>
      </p:grpSpPr>
      <p:sp>
        <p:nvSpPr>
          <p:cNvPr id="713" name="Google Shape;713;p48"/>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Il mondo, il nonsenso e il piacere</a:t>
            </a:r>
            <a:endParaRPr/>
          </a:p>
        </p:txBody>
      </p:sp>
      <p:sp>
        <p:nvSpPr>
          <p:cNvPr id="714" name="Google Shape;714;p48"/>
          <p:cNvSpPr txBox="1">
            <a:spLocks noGrp="1"/>
          </p:cNvSpPr>
          <p:nvPr>
            <p:ph type="body" idx="1"/>
          </p:nvPr>
        </p:nvSpPr>
        <p:spPr>
          <a:xfrm>
            <a:off x="685800" y="1751012"/>
            <a:ext cx="7770812" cy="411321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1800"/>
              <a:buFont typeface="Times New Roman"/>
              <a:buNone/>
            </a:pPr>
            <a:r>
              <a:rPr lang="it-IT" sz="1800" b="0" i="0" u="none" dirty="0">
                <a:solidFill>
                  <a:srgbClr val="000000"/>
                </a:solidFill>
                <a:latin typeface="Times New Roman"/>
                <a:ea typeface="Times New Roman"/>
                <a:cs typeface="Times New Roman"/>
                <a:sym typeface="Times New Roman"/>
              </a:rPr>
              <a:t>Potremmo chiamare con P.H. Simon (</a:t>
            </a:r>
            <a:r>
              <a:rPr lang="it-IT" sz="1800" b="0" i="1" u="none" dirty="0">
                <a:solidFill>
                  <a:srgbClr val="000000"/>
                </a:solidFill>
                <a:latin typeface="Times New Roman"/>
                <a:ea typeface="Times New Roman"/>
                <a:cs typeface="Times New Roman"/>
                <a:sym typeface="Times New Roman"/>
              </a:rPr>
              <a:t>La letteratura francese del ‘900</a:t>
            </a:r>
            <a:r>
              <a:rPr lang="it-IT" sz="1800" b="0" i="0" u="none" dirty="0">
                <a:solidFill>
                  <a:srgbClr val="000000"/>
                </a:solidFill>
                <a:latin typeface="Times New Roman"/>
                <a:ea typeface="Times New Roman"/>
                <a:cs typeface="Times New Roman"/>
                <a:sym typeface="Times New Roman"/>
              </a:rPr>
              <a:t>, Cappelli, Firenze, 1960, pp. 163-167) la prima fase della produzione di Camus – quella scritta attorno agli anni ’40, “</a:t>
            </a:r>
            <a:r>
              <a:rPr lang="it-IT" sz="1800" b="1" i="0" u="none" dirty="0">
                <a:solidFill>
                  <a:srgbClr val="000000"/>
                </a:solidFill>
                <a:latin typeface="Times New Roman"/>
                <a:ea typeface="Times New Roman"/>
                <a:cs typeface="Times New Roman"/>
                <a:sym typeface="Times New Roman"/>
              </a:rPr>
              <a:t>nichilistica</a:t>
            </a:r>
            <a:r>
              <a:rPr lang="it-IT" sz="1800" b="0" i="0" u="none" dirty="0">
                <a:solidFill>
                  <a:srgbClr val="000000"/>
                </a:solidFill>
                <a:latin typeface="Times New Roman"/>
                <a:ea typeface="Times New Roman"/>
                <a:cs typeface="Times New Roman"/>
                <a:sym typeface="Times New Roman"/>
              </a:rPr>
              <a:t>”. Essa è caratterizzata dalla presa di coscienza dell’</a:t>
            </a:r>
            <a:r>
              <a:rPr lang="it-IT" sz="1800" b="1" i="0" u="none" dirty="0">
                <a:solidFill>
                  <a:srgbClr val="000000"/>
                </a:solidFill>
                <a:latin typeface="Times New Roman"/>
                <a:ea typeface="Times New Roman"/>
                <a:cs typeface="Times New Roman"/>
                <a:sym typeface="Times New Roman"/>
              </a:rPr>
              <a:t>assurdità del mondo</a:t>
            </a:r>
            <a:r>
              <a:rPr lang="it-IT" sz="1800" b="0" i="0" u="none" dirty="0">
                <a:solidFill>
                  <a:srgbClr val="000000"/>
                </a:solidFill>
                <a:latin typeface="Times New Roman"/>
                <a:ea typeface="Times New Roman"/>
                <a:cs typeface="Times New Roman"/>
                <a:sym typeface="Times New Roman"/>
              </a:rPr>
              <a:t>, ma anche dall’idea che in questo mondo una forma di felicità è rintracciabile nella pienezza della vita sensuale. Sono qui presenti chiari echi della visione nietzschiana del mondo. </a:t>
            </a:r>
            <a:r>
              <a:rPr lang="it-IT" sz="1800" b="1" i="0" u="none" dirty="0">
                <a:solidFill>
                  <a:srgbClr val="000000"/>
                </a:solidFill>
                <a:latin typeface="Times New Roman"/>
                <a:ea typeface="Times New Roman"/>
                <a:cs typeface="Times New Roman"/>
                <a:sym typeface="Times New Roman"/>
              </a:rPr>
              <a:t>Aderire alla vita della natura e ai momenti di benessere estetico e sensuale che essa ci può riservare, questa è l’unica risorsa dell’uomo</a:t>
            </a:r>
            <a:r>
              <a:rPr lang="it-IT" sz="1800" b="0" i="0" u="none" dirty="0">
                <a:solidFill>
                  <a:srgbClr val="000000"/>
                </a:solidFill>
                <a:latin typeface="Times New Roman"/>
                <a:ea typeface="Times New Roman"/>
                <a:cs typeface="Times New Roman"/>
                <a:sym typeface="Times New Roman"/>
              </a:rPr>
              <a:t>: “In piedi nel vento leggero, sotto il sole che ci scalda un solo lato del viso, guardiamo la luce scendere dal cielo, il mare senza una piega ed il sorriso dei suoi denti smaglianti […]. Camminiamo verso l’incontro dell’amore e del desiderio. Non cerchiamo lezioni, né l’amara filosofia che si domanda alla grandezza. Al di fuori del sole, dei baci e dei profumi selvaggi, tutto ci sembra futile. Per conto mio non cerco di esser solo. Vi sono spesso andato con quelli che amavo e leggevo sui loro lineamenti il chiaro sorriso che vi prendeva il volto dell’amore. Qui lascio ad altri l’ordine e la misura. Il grande libertinaggio della natura e del mare mi accaparra tutto intero” (</a:t>
            </a:r>
            <a:r>
              <a:rPr lang="it-IT" sz="1800" b="0" i="1" u="none" dirty="0">
                <a:solidFill>
                  <a:srgbClr val="000000"/>
                </a:solidFill>
                <a:latin typeface="Times New Roman"/>
                <a:ea typeface="Times New Roman"/>
                <a:cs typeface="Times New Roman"/>
                <a:sym typeface="Times New Roman"/>
              </a:rPr>
              <a:t>Nozze</a:t>
            </a:r>
            <a:r>
              <a:rPr lang="it-IT" sz="1800" b="0" i="0" u="none" dirty="0">
                <a:solidFill>
                  <a:srgbClr val="000000"/>
                </a:solidFill>
                <a:latin typeface="Times New Roman"/>
                <a:ea typeface="Times New Roman"/>
                <a:cs typeface="Times New Roman"/>
                <a:sym typeface="Times New Roman"/>
              </a:rPr>
              <a:t>).</a:t>
            </a:r>
            <a:endParaRPr lang="it-IT" dirty="0"/>
          </a:p>
          <a:p>
            <a:pPr marL="0" marR="0" lvl="0" indent="0" algn="just" rtl="0">
              <a:lnSpc>
                <a:spcPct val="80000"/>
              </a:lnSpc>
              <a:spcBef>
                <a:spcPts val="800"/>
              </a:spcBef>
              <a:spcAft>
                <a:spcPts val="0"/>
              </a:spcAft>
              <a:buClr>
                <a:srgbClr val="000000"/>
              </a:buClr>
              <a:buSzPts val="1800"/>
              <a:buFont typeface="Times New Roman"/>
              <a:buNone/>
            </a:pPr>
            <a:r>
              <a:rPr lang="it-IT" sz="1800" b="0" i="0" u="none" dirty="0">
                <a:solidFill>
                  <a:srgbClr val="000000"/>
                </a:solidFill>
                <a:latin typeface="Times New Roman"/>
                <a:ea typeface="Times New Roman"/>
                <a:cs typeface="Times New Roman"/>
                <a:sym typeface="Times New Roman"/>
              </a:rPr>
              <a:t>Nichilismo qui significa </a:t>
            </a:r>
            <a:r>
              <a:rPr lang="it-IT" sz="1800" b="1" i="0" u="none" dirty="0">
                <a:solidFill>
                  <a:srgbClr val="000000"/>
                </a:solidFill>
                <a:latin typeface="Times New Roman"/>
                <a:ea typeface="Times New Roman"/>
                <a:cs typeface="Times New Roman"/>
                <a:sym typeface="Times New Roman"/>
              </a:rPr>
              <a:t>rifiuto di trovare nelle cose una verità</a:t>
            </a:r>
            <a:r>
              <a:rPr lang="it-IT" sz="1800" b="0" i="0" u="none" dirty="0">
                <a:solidFill>
                  <a:srgbClr val="000000"/>
                </a:solidFill>
                <a:latin typeface="Times New Roman"/>
                <a:ea typeface="Times New Roman"/>
                <a:cs typeface="Times New Roman"/>
                <a:sym typeface="Times New Roman"/>
              </a:rPr>
              <a:t>, ma adesione alla loro sostanza materiale, all’immediatezza del piacere e della bellezza.</a:t>
            </a:r>
            <a:endParaRPr lang="it-IT" dirty="0"/>
          </a:p>
        </p:txBody>
      </p:sp>
      <p:sp>
        <p:nvSpPr>
          <p:cNvPr id="2" name="Segnaposto numero diapositiva 1">
            <a:extLst>
              <a:ext uri="{FF2B5EF4-FFF2-40B4-BE49-F238E27FC236}">
                <a16:creationId xmlns:a16="http://schemas.microsoft.com/office/drawing/2014/main" id="{AB81E5E4-8E68-49F0-A3FE-A246447B7DC4}"/>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52</a:t>
            </a:fld>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18"/>
        <p:cNvGrpSpPr/>
        <p:nvPr/>
      </p:nvGrpSpPr>
      <p:grpSpPr>
        <a:xfrm>
          <a:off x="0" y="0"/>
          <a:ext cx="0" cy="0"/>
          <a:chOff x="0" y="0"/>
          <a:chExt cx="0" cy="0"/>
        </a:xfrm>
      </p:grpSpPr>
      <p:sp>
        <p:nvSpPr>
          <p:cNvPr id="719" name="Google Shape;719;p49"/>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Lo straniero</a:t>
            </a:r>
            <a:endParaRPr/>
          </a:p>
        </p:txBody>
      </p:sp>
      <p:sp>
        <p:nvSpPr>
          <p:cNvPr id="720" name="Google Shape;720;p49"/>
          <p:cNvSpPr txBox="1">
            <a:spLocks noGrp="1"/>
          </p:cNvSpPr>
          <p:nvPr>
            <p:ph type="body" idx="1"/>
          </p:nvPr>
        </p:nvSpPr>
        <p:spPr>
          <a:xfrm>
            <a:off x="685800" y="1751012"/>
            <a:ext cx="7770812" cy="411321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1900"/>
              <a:buFont typeface="Times New Roman"/>
              <a:buNone/>
            </a:pPr>
            <a:r>
              <a:rPr lang="it-IT" sz="1900" b="0" i="0" u="none" dirty="0">
                <a:solidFill>
                  <a:srgbClr val="000000"/>
                </a:solidFill>
                <a:latin typeface="Times New Roman"/>
                <a:ea typeface="Times New Roman"/>
                <a:cs typeface="Times New Roman"/>
                <a:sym typeface="Times New Roman"/>
              </a:rPr>
              <a:t>Questa prima fase culmina con il romanzo </a:t>
            </a:r>
            <a:r>
              <a:rPr lang="it-IT" sz="1900" b="0" i="1" u="none" dirty="0">
                <a:solidFill>
                  <a:srgbClr val="000000"/>
                </a:solidFill>
                <a:latin typeface="Times New Roman"/>
                <a:ea typeface="Times New Roman"/>
                <a:cs typeface="Times New Roman"/>
                <a:sym typeface="Times New Roman"/>
              </a:rPr>
              <a:t>Lo straniero</a:t>
            </a:r>
            <a:r>
              <a:rPr lang="it-IT" sz="1900" b="0" i="0" u="none" dirty="0">
                <a:solidFill>
                  <a:srgbClr val="000000"/>
                </a:solidFill>
                <a:latin typeface="Times New Roman"/>
                <a:ea typeface="Times New Roman"/>
                <a:cs typeface="Times New Roman"/>
                <a:sym typeface="Times New Roman"/>
              </a:rPr>
              <a:t>, momento</a:t>
            </a:r>
            <a:r>
              <a:rPr lang="it-IT" sz="1900" b="0" i="1" u="none" dirty="0">
                <a:solidFill>
                  <a:srgbClr val="000000"/>
                </a:solidFill>
                <a:latin typeface="Times New Roman"/>
                <a:ea typeface="Times New Roman"/>
                <a:cs typeface="Times New Roman"/>
                <a:sym typeface="Times New Roman"/>
              </a:rPr>
              <a:t> </a:t>
            </a:r>
            <a:r>
              <a:rPr lang="it-IT" sz="1900" b="0" i="0" u="none" dirty="0">
                <a:solidFill>
                  <a:srgbClr val="000000"/>
                </a:solidFill>
                <a:latin typeface="Times New Roman"/>
                <a:ea typeface="Times New Roman"/>
                <a:cs typeface="Times New Roman"/>
                <a:sym typeface="Times New Roman"/>
              </a:rPr>
              <a:t>di una fondamentale </a:t>
            </a:r>
            <a:r>
              <a:rPr lang="it-IT" sz="1900" b="1" i="0" u="none" dirty="0">
                <a:solidFill>
                  <a:srgbClr val="000000"/>
                </a:solidFill>
                <a:latin typeface="Times New Roman"/>
                <a:ea typeface="Times New Roman"/>
                <a:cs typeface="Times New Roman"/>
                <a:sym typeface="Times New Roman"/>
              </a:rPr>
              <a:t>maturazione dello stile dell’Autore</a:t>
            </a:r>
            <a:r>
              <a:rPr lang="it-IT" sz="1900" b="0" i="0" u="none" dirty="0">
                <a:solidFill>
                  <a:srgbClr val="000000"/>
                </a:solidFill>
                <a:latin typeface="Times New Roman"/>
                <a:ea typeface="Times New Roman"/>
                <a:cs typeface="Times New Roman"/>
                <a:sym typeface="Times New Roman"/>
              </a:rPr>
              <a:t>, improntato all’esigenza di chiarezza, pulizia e ordine</a:t>
            </a:r>
            <a:r>
              <a:rPr lang="it-IT" sz="1900" b="0" i="1" u="none" dirty="0">
                <a:solidFill>
                  <a:srgbClr val="000000"/>
                </a:solidFill>
                <a:latin typeface="Times New Roman"/>
                <a:ea typeface="Times New Roman"/>
                <a:cs typeface="Times New Roman"/>
                <a:sym typeface="Times New Roman"/>
              </a:rPr>
              <a:t>. </a:t>
            </a:r>
            <a:r>
              <a:rPr lang="it-IT" sz="1900" b="0" i="0" u="none" dirty="0">
                <a:solidFill>
                  <a:srgbClr val="000000"/>
                </a:solidFill>
                <a:latin typeface="Times New Roman"/>
                <a:ea typeface="Times New Roman"/>
                <a:cs typeface="Times New Roman"/>
                <a:sym typeface="Times New Roman"/>
              </a:rPr>
              <a:t>Sotto il profilo dei contenuti, con tale stile egli racconta invece una vicenda in cui a dominare è l</a:t>
            </a:r>
            <a:r>
              <a:rPr lang="it-IT" sz="1900" b="1" i="0" u="none" dirty="0">
                <a:solidFill>
                  <a:srgbClr val="000000"/>
                </a:solidFill>
                <a:latin typeface="Times New Roman"/>
                <a:ea typeface="Times New Roman"/>
                <a:cs typeface="Times New Roman"/>
                <a:sym typeface="Times New Roman"/>
              </a:rPr>
              <a:t>’irrazionalità</a:t>
            </a:r>
            <a:r>
              <a:rPr lang="it-IT" sz="1900" b="0" i="0" u="none" dirty="0">
                <a:solidFill>
                  <a:srgbClr val="000000"/>
                </a:solidFill>
                <a:latin typeface="Times New Roman"/>
                <a:ea typeface="Times New Roman"/>
                <a:cs typeface="Times New Roman"/>
                <a:sym typeface="Times New Roman"/>
              </a:rPr>
              <a:t> del mondo sociale e della realtà nel cui contesto l’individuo è pur costretto a vivere.</a:t>
            </a:r>
            <a:endParaRPr lang="it-IT" dirty="0"/>
          </a:p>
          <a:p>
            <a:pPr marL="0" marR="0" lvl="0" indent="0" algn="just" rtl="0">
              <a:lnSpc>
                <a:spcPct val="80000"/>
              </a:lnSpc>
              <a:spcBef>
                <a:spcPts val="800"/>
              </a:spcBef>
              <a:spcAft>
                <a:spcPts val="0"/>
              </a:spcAft>
              <a:buClr>
                <a:srgbClr val="000000"/>
              </a:buClr>
              <a:buSzPts val="1900"/>
              <a:buFont typeface="Times New Roman"/>
              <a:buNone/>
            </a:pPr>
            <a:r>
              <a:rPr lang="it-IT" sz="1900" b="0" i="0" u="none" dirty="0">
                <a:solidFill>
                  <a:srgbClr val="000000"/>
                </a:solidFill>
                <a:latin typeface="Times New Roman"/>
                <a:ea typeface="Times New Roman"/>
                <a:cs typeface="Times New Roman"/>
                <a:sym typeface="Times New Roman"/>
              </a:rPr>
              <a:t>La storia infatti narra le vicende di </a:t>
            </a:r>
            <a:r>
              <a:rPr lang="it-IT" sz="1900" b="1" i="0" u="none" dirty="0" err="1">
                <a:solidFill>
                  <a:srgbClr val="000000"/>
                </a:solidFill>
                <a:latin typeface="Times New Roman"/>
                <a:ea typeface="Times New Roman"/>
                <a:cs typeface="Times New Roman"/>
                <a:sym typeface="Times New Roman"/>
              </a:rPr>
              <a:t>Meurseault</a:t>
            </a:r>
            <a:r>
              <a:rPr lang="it-IT" sz="1900" b="0" i="0" u="none" dirty="0">
                <a:solidFill>
                  <a:srgbClr val="000000"/>
                </a:solidFill>
                <a:latin typeface="Times New Roman"/>
                <a:ea typeface="Times New Roman"/>
                <a:cs typeface="Times New Roman"/>
                <a:sym typeface="Times New Roman"/>
              </a:rPr>
              <a:t>, un giovane impiegato che vive la sua quotidianità e gli </a:t>
            </a:r>
            <a:r>
              <a:rPr lang="it-IT" sz="1900" b="1" i="0" u="none" dirty="0">
                <a:solidFill>
                  <a:srgbClr val="000000"/>
                </a:solidFill>
                <a:latin typeface="Times New Roman"/>
                <a:ea typeface="Times New Roman"/>
                <a:cs typeface="Times New Roman"/>
                <a:sym typeface="Times New Roman"/>
              </a:rPr>
              <a:t>eventi che vi si svolgono in modo del tutto insensato </a:t>
            </a:r>
            <a:r>
              <a:rPr lang="it-IT" sz="1900" b="0" i="0" u="none" dirty="0">
                <a:solidFill>
                  <a:srgbClr val="000000"/>
                </a:solidFill>
                <a:latin typeface="Times New Roman"/>
                <a:ea typeface="Times New Roman"/>
                <a:cs typeface="Times New Roman"/>
                <a:sym typeface="Times New Roman"/>
              </a:rPr>
              <a:t>– il lavoro, la morte e il funerale della madre, il rapporto con la fidanzata, le relazioni con i vicini di casa – fino a trovarsi, anche qui per un caso fortuito, ad </a:t>
            </a:r>
            <a:r>
              <a:rPr lang="it-IT" sz="1900" b="1" i="0" u="none" dirty="0">
                <a:solidFill>
                  <a:srgbClr val="000000"/>
                </a:solidFill>
                <a:latin typeface="Times New Roman"/>
                <a:ea typeface="Times New Roman"/>
                <a:cs typeface="Times New Roman"/>
                <a:sym typeface="Times New Roman"/>
              </a:rPr>
              <a:t>uccidere un uomo </a:t>
            </a:r>
            <a:r>
              <a:rPr lang="it-IT" sz="1900" b="0" i="0" u="none" dirty="0">
                <a:solidFill>
                  <a:srgbClr val="000000"/>
                </a:solidFill>
                <a:latin typeface="Times New Roman"/>
                <a:ea typeface="Times New Roman"/>
                <a:cs typeface="Times New Roman"/>
                <a:sym typeface="Times New Roman"/>
              </a:rPr>
              <a:t>e a subire il processo che lo vedrà condannato a morte. Nella condanna peserà, di nuovo in modo totalmente infondato, più l’atteggiamento di </a:t>
            </a:r>
            <a:r>
              <a:rPr lang="it-IT" sz="1900" b="1" i="0" u="none" dirty="0">
                <a:solidFill>
                  <a:srgbClr val="000000"/>
                </a:solidFill>
                <a:latin typeface="Times New Roman"/>
                <a:ea typeface="Times New Roman"/>
                <a:cs typeface="Times New Roman"/>
                <a:sym typeface="Times New Roman"/>
              </a:rPr>
              <a:t>indifferenza</a:t>
            </a:r>
            <a:r>
              <a:rPr lang="it-IT" sz="1900" b="0" i="0" u="none" dirty="0">
                <a:solidFill>
                  <a:srgbClr val="000000"/>
                </a:solidFill>
                <a:latin typeface="Times New Roman"/>
                <a:ea typeface="Times New Roman"/>
                <a:cs typeface="Times New Roman"/>
                <a:sym typeface="Times New Roman"/>
              </a:rPr>
              <a:t> che egli aveva mantenuto al funerale della madre, su cui l’accusa insiste molto per delineare il “profilo criminale dell’accusato” che non l’omicidio da lui commesso. L’ultima parte del romanza è dedicata alle riflessione del protagonista, rinchiuso in carcere in attesa della sentenza che si presagisce infausta.</a:t>
            </a:r>
            <a:endParaRPr lang="it-IT" dirty="0"/>
          </a:p>
          <a:p>
            <a:pPr marL="342900" marR="0" lvl="0" indent="-342900" algn="l" rtl="0">
              <a:lnSpc>
                <a:spcPct val="80000"/>
              </a:lnSpc>
              <a:spcBef>
                <a:spcPts val="800"/>
              </a:spcBef>
              <a:spcAft>
                <a:spcPts val="0"/>
              </a:spcAft>
              <a:buClr>
                <a:srgbClr val="000000"/>
              </a:buClr>
              <a:buSzPts val="900"/>
              <a:buFont typeface="Times New Roman"/>
              <a:buNone/>
            </a:pPr>
            <a:r>
              <a:rPr lang="en-US" sz="900" b="0" i="0" u="none" dirty="0">
                <a:solidFill>
                  <a:srgbClr val="000000"/>
                </a:solidFill>
                <a:latin typeface="Times New Roman"/>
                <a:ea typeface="Times New Roman"/>
                <a:cs typeface="Times New Roman"/>
                <a:sym typeface="Times New Roman"/>
              </a:rPr>
              <a:t> </a:t>
            </a:r>
            <a:endParaRPr dirty="0"/>
          </a:p>
        </p:txBody>
      </p:sp>
      <p:sp>
        <p:nvSpPr>
          <p:cNvPr id="2" name="Segnaposto numero diapositiva 1">
            <a:extLst>
              <a:ext uri="{FF2B5EF4-FFF2-40B4-BE49-F238E27FC236}">
                <a16:creationId xmlns:a16="http://schemas.microsoft.com/office/drawing/2014/main" id="{4E415103-F3B5-4FDF-9947-48514673DA6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53</a:t>
            </a:fld>
            <a:endParaRPr 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24"/>
        <p:cNvGrpSpPr/>
        <p:nvPr/>
      </p:nvGrpSpPr>
      <p:grpSpPr>
        <a:xfrm>
          <a:off x="0" y="0"/>
          <a:ext cx="0" cy="0"/>
          <a:chOff x="0" y="0"/>
          <a:chExt cx="0" cy="0"/>
        </a:xfrm>
      </p:grpSpPr>
      <p:sp>
        <p:nvSpPr>
          <p:cNvPr id="725" name="Google Shape;725;p50"/>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L’indifferenza</a:t>
            </a:r>
            <a:endParaRPr/>
          </a:p>
        </p:txBody>
      </p:sp>
      <p:sp>
        <p:nvSpPr>
          <p:cNvPr id="726" name="Google Shape;726;p50"/>
          <p:cNvSpPr txBox="1">
            <a:spLocks noGrp="1"/>
          </p:cNvSpPr>
          <p:nvPr>
            <p:ph type="body" idx="1"/>
          </p:nvPr>
        </p:nvSpPr>
        <p:spPr>
          <a:xfrm>
            <a:off x="685800" y="1981200"/>
            <a:ext cx="7770812" cy="4113212"/>
          </a:xfrm>
          <a:prstGeom prst="rect">
            <a:avLst/>
          </a:prstGeom>
          <a:noFill/>
          <a:ln>
            <a:noFill/>
          </a:ln>
        </p:spPr>
        <p:txBody>
          <a:bodyPr spcFirstLastPara="1" wrap="square" lIns="91425" tIns="45700" rIns="91425" bIns="45700" anchor="t" anchorCtr="0">
            <a:noAutofit/>
          </a:bodyPr>
          <a:lstStyle/>
          <a:p>
            <a:pPr marL="342900" marR="0" lvl="0" indent="-342900" algn="just" rtl="0">
              <a:lnSpc>
                <a:spcPct val="80000"/>
              </a:lnSpc>
              <a:spcBef>
                <a:spcPts val="0"/>
              </a:spcBef>
              <a:spcAft>
                <a:spcPts val="0"/>
              </a:spcAft>
              <a:buClr>
                <a:srgbClr val="000000"/>
              </a:buClr>
              <a:buSzPts val="2200"/>
              <a:buFont typeface="Times New Roman"/>
              <a:buNone/>
            </a:pPr>
            <a:r>
              <a:rPr lang="it-IT" sz="2200" b="0" i="0" u="none" dirty="0">
                <a:solidFill>
                  <a:srgbClr val="000000"/>
                </a:solidFill>
                <a:latin typeface="Times New Roman"/>
                <a:ea typeface="Times New Roman"/>
                <a:cs typeface="Times New Roman"/>
                <a:sym typeface="Times New Roman"/>
              </a:rPr>
              <a:t>Per </a:t>
            </a:r>
            <a:r>
              <a:rPr lang="it-IT" sz="2200" b="0" i="0" u="none" dirty="0" err="1">
                <a:solidFill>
                  <a:srgbClr val="000000"/>
                </a:solidFill>
                <a:latin typeface="Times New Roman"/>
                <a:ea typeface="Times New Roman"/>
                <a:cs typeface="Times New Roman"/>
                <a:sym typeface="Times New Roman"/>
              </a:rPr>
              <a:t>Meurseault</a:t>
            </a:r>
            <a:r>
              <a:rPr lang="it-IT" sz="2200" b="0" i="0" u="none" dirty="0">
                <a:solidFill>
                  <a:srgbClr val="000000"/>
                </a:solidFill>
                <a:latin typeface="Times New Roman"/>
                <a:ea typeface="Times New Roman"/>
                <a:cs typeface="Times New Roman"/>
                <a:sym typeface="Times New Roman"/>
              </a:rPr>
              <a:t> nella vita </a:t>
            </a:r>
            <a:r>
              <a:rPr lang="it-IT" sz="2200" b="1" i="0" u="none" dirty="0">
                <a:solidFill>
                  <a:srgbClr val="000000"/>
                </a:solidFill>
                <a:latin typeface="Times New Roman"/>
                <a:ea typeface="Times New Roman"/>
                <a:cs typeface="Times New Roman"/>
                <a:sym typeface="Times New Roman"/>
              </a:rPr>
              <a:t>l’indifferenza è l’atteggiamento più ragionevole,</a:t>
            </a:r>
            <a:r>
              <a:rPr lang="it-IT" sz="2200" b="0" i="0" u="none" dirty="0">
                <a:solidFill>
                  <a:srgbClr val="000000"/>
                </a:solidFill>
                <a:latin typeface="Times New Roman"/>
                <a:ea typeface="Times New Roman"/>
                <a:cs typeface="Times New Roman"/>
                <a:sym typeface="Times New Roman"/>
              </a:rPr>
              <a:t> un’indifferenza che attraversa tutti i rapporti umani, mostrando solo di essere sospesa di fronte al piacere sessuale e alla bellezza del sole e dei paesaggi.</a:t>
            </a:r>
            <a:endParaRPr lang="it-IT" dirty="0"/>
          </a:p>
          <a:p>
            <a:pPr marL="342900" marR="0" lvl="0" indent="-342900" algn="just" rtl="0">
              <a:lnSpc>
                <a:spcPct val="80000"/>
              </a:lnSpc>
              <a:spcBef>
                <a:spcPts val="800"/>
              </a:spcBef>
              <a:spcAft>
                <a:spcPts val="0"/>
              </a:spcAft>
              <a:buClr>
                <a:srgbClr val="000000"/>
              </a:buClr>
              <a:buSzPts val="2200"/>
              <a:buFont typeface="Times New Roman"/>
              <a:buNone/>
            </a:pPr>
            <a:r>
              <a:rPr lang="it-IT" sz="2200" b="0" i="0" u="none" dirty="0">
                <a:solidFill>
                  <a:srgbClr val="000000"/>
                </a:solidFill>
                <a:latin typeface="Times New Roman"/>
                <a:ea typeface="Times New Roman"/>
                <a:cs typeface="Times New Roman"/>
                <a:sym typeface="Times New Roman"/>
              </a:rPr>
              <a:t> Da combattere invece sono tutti quegli atteggiamenti, soprattutto quelli </a:t>
            </a:r>
            <a:r>
              <a:rPr lang="it-IT" sz="2200" b="1" i="0" u="none" dirty="0">
                <a:solidFill>
                  <a:srgbClr val="000000"/>
                </a:solidFill>
                <a:latin typeface="Times New Roman"/>
                <a:ea typeface="Times New Roman"/>
                <a:cs typeface="Times New Roman"/>
                <a:sym typeface="Times New Roman"/>
              </a:rPr>
              <a:t>religiosi</a:t>
            </a:r>
            <a:r>
              <a:rPr lang="it-IT" sz="2200" b="0" i="0" u="none" dirty="0">
                <a:solidFill>
                  <a:srgbClr val="000000"/>
                </a:solidFill>
                <a:latin typeface="Times New Roman"/>
                <a:ea typeface="Times New Roman"/>
                <a:cs typeface="Times New Roman"/>
                <a:sym typeface="Times New Roman"/>
              </a:rPr>
              <a:t>, che vogliono sovrapporre all’assurdità del mondo un senso, </a:t>
            </a:r>
            <a:r>
              <a:rPr lang="it-IT" sz="2200" b="1" i="0" u="none" dirty="0">
                <a:solidFill>
                  <a:srgbClr val="000000"/>
                </a:solidFill>
                <a:latin typeface="Times New Roman"/>
                <a:ea typeface="Times New Roman"/>
                <a:cs typeface="Times New Roman"/>
                <a:sym typeface="Times New Roman"/>
              </a:rPr>
              <a:t>sacrificando i pochi momenti in cui il presente della vita umana è godibile ad un presunto, e mai realizzabile senso futuro e ad una presunta e mai realizzabile vita futura</a:t>
            </a:r>
            <a:r>
              <a:rPr lang="it-IT" sz="2200" b="0" i="0" u="none" dirty="0">
                <a:solidFill>
                  <a:srgbClr val="000000"/>
                </a:solidFill>
                <a:latin typeface="Times New Roman"/>
                <a:ea typeface="Times New Roman"/>
                <a:cs typeface="Times New Roman"/>
                <a:sym typeface="Times New Roman"/>
              </a:rPr>
              <a:t>.</a:t>
            </a:r>
            <a:endParaRPr lang="it-IT" dirty="0"/>
          </a:p>
          <a:p>
            <a:pPr marL="342900" marR="0" lvl="0" indent="-342900" algn="just" rtl="0">
              <a:lnSpc>
                <a:spcPct val="80000"/>
              </a:lnSpc>
              <a:spcBef>
                <a:spcPts val="800"/>
              </a:spcBef>
              <a:spcAft>
                <a:spcPts val="0"/>
              </a:spcAft>
              <a:buClr>
                <a:srgbClr val="000000"/>
              </a:buClr>
              <a:buSzPts val="2200"/>
              <a:buFont typeface="Times New Roman"/>
              <a:buNone/>
            </a:pPr>
            <a:r>
              <a:rPr lang="it-IT" sz="2200" b="0" i="0" u="none" dirty="0">
                <a:solidFill>
                  <a:srgbClr val="000000"/>
                </a:solidFill>
                <a:latin typeface="Times New Roman"/>
                <a:ea typeface="Times New Roman"/>
                <a:cs typeface="Times New Roman"/>
                <a:sym typeface="Times New Roman"/>
              </a:rPr>
              <a:t>Non solo il mondo è assurdo, ma il non riconoscerlo, e crederlo sensato, appassionandosi alle logiche sociali, alla morale, alle relazioni umane, è un’assurdità moltiplicata, e aggravata dal misconoscimento della verità.</a:t>
            </a:r>
            <a:endParaRPr lang="it-IT" dirty="0"/>
          </a:p>
          <a:p>
            <a:pPr marL="342900" marR="0" lvl="0" indent="-342900" algn="l" rtl="0">
              <a:spcBef>
                <a:spcPts val="800"/>
              </a:spcBef>
              <a:spcAft>
                <a:spcPts val="0"/>
              </a:spcAft>
              <a:buNone/>
            </a:pPr>
            <a:endParaRPr sz="2200" b="0" i="0" u="none" dirty="0">
              <a:solidFill>
                <a:srgbClr val="000000"/>
              </a:solidFill>
              <a:latin typeface="Times New Roman"/>
              <a:ea typeface="Times New Roman"/>
              <a:cs typeface="Times New Roman"/>
              <a:sym typeface="Times New Roman"/>
            </a:endParaRPr>
          </a:p>
        </p:txBody>
      </p:sp>
      <p:sp>
        <p:nvSpPr>
          <p:cNvPr id="2" name="Segnaposto numero diapositiva 1">
            <a:extLst>
              <a:ext uri="{FF2B5EF4-FFF2-40B4-BE49-F238E27FC236}">
                <a16:creationId xmlns:a16="http://schemas.microsoft.com/office/drawing/2014/main" id="{FF23486D-60B1-4E60-AA32-A716A4F812B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54</a:t>
            </a:fld>
            <a:endParaRPr 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730"/>
        <p:cNvGrpSpPr/>
        <p:nvPr/>
      </p:nvGrpSpPr>
      <p:grpSpPr>
        <a:xfrm>
          <a:off x="0" y="0"/>
          <a:ext cx="0" cy="0"/>
          <a:chOff x="0" y="0"/>
          <a:chExt cx="0" cy="0"/>
        </a:xfrm>
      </p:grpSpPr>
      <p:sp>
        <p:nvSpPr>
          <p:cNvPr id="731" name="Google Shape;731;p51"/>
          <p:cNvSpPr txBox="1">
            <a:spLocks noGrp="1"/>
          </p:cNvSpPr>
          <p:nvPr>
            <p:ph type="title"/>
          </p:nvPr>
        </p:nvSpPr>
        <p:spPr>
          <a:xfrm>
            <a:off x="685800" y="609600"/>
            <a:ext cx="7770812" cy="1141412"/>
          </a:xfrm>
          <a:prstGeom prst="rect">
            <a:avLst/>
          </a:prstGeom>
          <a:noFill/>
          <a:ln>
            <a:noFill/>
          </a:ln>
        </p:spPr>
        <p:txBody>
          <a:bodyPr spcFirstLastPara="1" wrap="square" lIns="90000" tIns="46800" rIns="90000" bIns="46800" anchor="ctr" anchorCtr="0">
            <a:noAutofit/>
          </a:bodyPr>
          <a:lstStyle/>
          <a:p>
            <a:pPr marL="0" lvl="0" indent="0" algn="ctr" rtl="0">
              <a:lnSpc>
                <a:spcPct val="100000"/>
              </a:lnSpc>
              <a:spcBef>
                <a:spcPts val="0"/>
              </a:spcBef>
              <a:spcAft>
                <a:spcPts val="0"/>
              </a:spcAft>
              <a:buSzPts val="4400"/>
              <a:buNone/>
            </a:pPr>
            <a:r>
              <a:rPr lang="en-US" sz="4400" b="0" i="0" u="none">
                <a:solidFill>
                  <a:srgbClr val="000000"/>
                </a:solidFill>
                <a:latin typeface="Times New Roman"/>
                <a:ea typeface="Times New Roman"/>
                <a:cs typeface="Times New Roman"/>
                <a:sym typeface="Times New Roman"/>
              </a:rPr>
              <a:t>L’unica verità</a:t>
            </a:r>
            <a:endParaRPr/>
          </a:p>
        </p:txBody>
      </p:sp>
      <p:sp>
        <p:nvSpPr>
          <p:cNvPr id="732" name="Google Shape;732;p51"/>
          <p:cNvSpPr txBox="1">
            <a:spLocks noGrp="1"/>
          </p:cNvSpPr>
          <p:nvPr>
            <p:ph type="body" idx="1"/>
          </p:nvPr>
        </p:nvSpPr>
        <p:spPr>
          <a:xfrm>
            <a:off x="685800" y="1981200"/>
            <a:ext cx="7770812" cy="4113212"/>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000"/>
              <a:buFont typeface="Times New Roman"/>
              <a:buNone/>
            </a:pPr>
            <a:r>
              <a:rPr lang="it-IT" sz="2000" b="0" i="0" u="none" dirty="0">
                <a:solidFill>
                  <a:srgbClr val="000000"/>
                </a:solidFill>
                <a:latin typeface="Times New Roman"/>
                <a:ea typeface="Times New Roman"/>
                <a:cs typeface="Times New Roman"/>
                <a:sym typeface="Times New Roman"/>
              </a:rPr>
              <a:t>C’è infatti una verità, che non può che essere la </a:t>
            </a:r>
            <a:r>
              <a:rPr lang="it-IT" sz="2000" b="1" i="0" u="none" dirty="0">
                <a:solidFill>
                  <a:srgbClr val="000000"/>
                </a:solidFill>
                <a:latin typeface="Times New Roman"/>
                <a:ea typeface="Times New Roman"/>
                <a:cs typeface="Times New Roman"/>
                <a:sym typeface="Times New Roman"/>
              </a:rPr>
              <a:t>registrazione della finitezza, limitatezza, insensatezza della nostra esistenza</a:t>
            </a:r>
            <a:r>
              <a:rPr lang="it-IT" sz="2000" b="0" i="0" u="none" dirty="0">
                <a:solidFill>
                  <a:srgbClr val="000000"/>
                </a:solidFill>
                <a:latin typeface="Times New Roman"/>
                <a:ea typeface="Times New Roman"/>
                <a:cs typeface="Times New Roman"/>
                <a:sym typeface="Times New Roman"/>
              </a:rPr>
              <a:t>. Questa verità è veramente per M. l’unica fonte di passione. Vedere questa condizione umana, prenderne atto, riservandosi solo il godimento del presente e il ricordo del godimento passato come uniche, ma inestimabili fonti di felicità. Di lui Camus dice successivamente: “In questo senso è straniero alla società in cui vive, erra ai margini, nei sobborghi della vita privata, solitaria, sensuale. Ecco perché dei lettori sono stati tentati di considerarlo un relitto […]. </a:t>
            </a:r>
            <a:r>
              <a:rPr lang="it-IT" sz="2000" b="1" i="0" u="none" dirty="0" err="1">
                <a:solidFill>
                  <a:srgbClr val="000000"/>
                </a:solidFill>
                <a:latin typeface="Times New Roman"/>
                <a:ea typeface="Times New Roman"/>
                <a:cs typeface="Times New Roman"/>
                <a:sym typeface="Times New Roman"/>
              </a:rPr>
              <a:t>Meurseault</a:t>
            </a:r>
            <a:r>
              <a:rPr lang="it-IT" sz="2000" b="1" i="0" u="none" dirty="0">
                <a:solidFill>
                  <a:srgbClr val="000000"/>
                </a:solidFill>
                <a:latin typeface="Times New Roman"/>
                <a:ea typeface="Times New Roman"/>
                <a:cs typeface="Times New Roman"/>
                <a:sym typeface="Times New Roman"/>
              </a:rPr>
              <a:t> per me non è dunque un relitto, ma un uomo povero e nudo, innamorato del sole che non lascia ombre. </a:t>
            </a:r>
            <a:r>
              <a:rPr lang="it-IT" sz="2000" b="0" i="0" u="none" dirty="0">
                <a:solidFill>
                  <a:srgbClr val="000000"/>
                </a:solidFill>
                <a:latin typeface="Times New Roman"/>
                <a:ea typeface="Times New Roman"/>
                <a:cs typeface="Times New Roman"/>
                <a:sym typeface="Times New Roman"/>
              </a:rPr>
              <a:t>Lungi dall’essere completamente privo di sensibilità, una passione profonda, perché tenace, l’anima, la passione dell’assoluto e della verità. Si tratta di una verità ancora negativa, la verità di essere e di sentire, ma senza la quale nessuna conquista su di sé e sul mondo sarebbe mai possibile” (A. Camus in F. Livi, </a:t>
            </a:r>
            <a:r>
              <a:rPr lang="it-IT" sz="2000" b="0" i="1" u="none" dirty="0">
                <a:solidFill>
                  <a:srgbClr val="000000"/>
                </a:solidFill>
                <a:latin typeface="Times New Roman"/>
                <a:ea typeface="Times New Roman"/>
                <a:cs typeface="Times New Roman"/>
                <a:sym typeface="Times New Roman"/>
              </a:rPr>
              <a:t>Camus</a:t>
            </a:r>
            <a:r>
              <a:rPr lang="it-IT" sz="2000" b="0" i="0" u="none" dirty="0">
                <a:solidFill>
                  <a:srgbClr val="000000"/>
                </a:solidFill>
                <a:latin typeface="Times New Roman"/>
                <a:ea typeface="Times New Roman"/>
                <a:cs typeface="Times New Roman"/>
                <a:sym typeface="Times New Roman"/>
              </a:rPr>
              <a:t>, La nuova Italia, 1971, p. 39).</a:t>
            </a:r>
            <a:endParaRPr lang="it-IT" dirty="0"/>
          </a:p>
        </p:txBody>
      </p:sp>
      <p:sp>
        <p:nvSpPr>
          <p:cNvPr id="2" name="Segnaposto numero diapositiva 1">
            <a:extLst>
              <a:ext uri="{FF2B5EF4-FFF2-40B4-BE49-F238E27FC236}">
                <a16:creationId xmlns:a16="http://schemas.microsoft.com/office/drawing/2014/main" id="{C9420517-FAE8-43EB-813D-72110F5DCF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55</a:t>
            </a:fld>
            <a:endParaRPr 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21555DF-57A9-45D4-91EA-1DAC3AB1A6F9}"/>
              </a:ext>
            </a:extLst>
          </p:cNvPr>
          <p:cNvSpPr>
            <a:spLocks noGrp="1"/>
          </p:cNvSpPr>
          <p:nvPr>
            <p:ph type="title"/>
          </p:nvPr>
        </p:nvSpPr>
        <p:spPr/>
        <p:txBody>
          <a:bodyPr/>
          <a:lstStyle/>
          <a:p>
            <a:r>
              <a:rPr lang="it-IT" dirty="0"/>
              <a:t>Il mito di Sisifo (l’originale greco)</a:t>
            </a:r>
          </a:p>
        </p:txBody>
      </p:sp>
      <p:sp>
        <p:nvSpPr>
          <p:cNvPr id="3" name="Segnaposto testo 2">
            <a:extLst>
              <a:ext uri="{FF2B5EF4-FFF2-40B4-BE49-F238E27FC236}">
                <a16:creationId xmlns:a16="http://schemas.microsoft.com/office/drawing/2014/main" id="{1EFAE37F-D46D-4235-A268-B87E598A25B1}"/>
              </a:ext>
            </a:extLst>
          </p:cNvPr>
          <p:cNvSpPr>
            <a:spLocks noGrp="1"/>
          </p:cNvSpPr>
          <p:nvPr>
            <p:ph type="body" idx="1"/>
          </p:nvPr>
        </p:nvSpPr>
        <p:spPr/>
        <p:txBody>
          <a:bodyPr/>
          <a:lstStyle/>
          <a:p>
            <a:pPr marL="14288" algn="just" rtl="0">
              <a:spcBef>
                <a:spcPts val="0"/>
              </a:spcBef>
              <a:spcAft>
                <a:spcPts val="0"/>
              </a:spcAft>
            </a:pPr>
            <a:r>
              <a:rPr lang="it-IT" sz="2200" b="0" i="0" u="none" strike="noStrike" dirty="0">
                <a:solidFill>
                  <a:srgbClr val="000000"/>
                </a:solidFill>
                <a:effectLst/>
                <a:latin typeface="Times New Roman" panose="02020603050405020304" pitchFamily="18" charset="0"/>
              </a:rPr>
              <a:t>Nel mito greco Sisifo, un mortale discendente di Prometeo, viene condannato da Zeus </a:t>
            </a:r>
          </a:p>
          <a:p>
            <a:pPr marL="14288" algn="just" rtl="0">
              <a:spcBef>
                <a:spcPts val="0"/>
              </a:spcBef>
              <a:spcAft>
                <a:spcPts val="0"/>
              </a:spcAft>
            </a:pPr>
            <a:r>
              <a:rPr lang="it-IT" sz="2200" dirty="0">
                <a:latin typeface="Times New Roman" panose="02020603050405020304" pitchFamily="18" charset="0"/>
              </a:rPr>
              <a:t> - </a:t>
            </a:r>
            <a:r>
              <a:rPr lang="it-IT" sz="2200" b="0" i="0" u="none" strike="noStrike" dirty="0">
                <a:solidFill>
                  <a:srgbClr val="000000"/>
                </a:solidFill>
                <a:effectLst/>
                <a:latin typeface="Times New Roman" panose="02020603050405020304" pitchFamily="18" charset="0"/>
              </a:rPr>
              <a:t>per aver rivelato il rapimento, da parte di quest'ultimo, della figlia del dio </a:t>
            </a:r>
            <a:r>
              <a:rPr lang="it-IT" sz="2200" b="0" i="0" u="none" strike="noStrike" dirty="0" err="1">
                <a:solidFill>
                  <a:srgbClr val="000000"/>
                </a:solidFill>
                <a:effectLst/>
                <a:latin typeface="Times New Roman" panose="02020603050405020304" pitchFamily="18" charset="0"/>
              </a:rPr>
              <a:t>Asopo</a:t>
            </a:r>
            <a:r>
              <a:rPr lang="it-IT" sz="2200" b="0" i="0" u="none" strike="noStrike" dirty="0">
                <a:solidFill>
                  <a:srgbClr val="000000"/>
                </a:solidFill>
                <a:effectLst/>
                <a:latin typeface="Times New Roman" panose="02020603050405020304" pitchFamily="18" charset="0"/>
              </a:rPr>
              <a:t>; </a:t>
            </a:r>
          </a:p>
          <a:p>
            <a:pPr marL="14288" algn="just" rtl="0">
              <a:spcBef>
                <a:spcPts val="0"/>
              </a:spcBef>
              <a:spcAft>
                <a:spcPts val="0"/>
              </a:spcAft>
            </a:pPr>
            <a:r>
              <a:rPr lang="it-IT" sz="2200" dirty="0">
                <a:latin typeface="Times New Roman" panose="02020603050405020304" pitchFamily="18" charset="0"/>
              </a:rPr>
              <a:t> - </a:t>
            </a:r>
            <a:r>
              <a:rPr lang="it-IT" sz="2200" b="0" i="0" u="none" strike="noStrike" dirty="0">
                <a:solidFill>
                  <a:srgbClr val="000000"/>
                </a:solidFill>
                <a:effectLst/>
                <a:latin typeface="Times New Roman" panose="02020603050405020304" pitchFamily="18" charset="0"/>
              </a:rPr>
              <a:t>per aver incarcerato Tanato, mandato da Zeus stesso a catturarlo; </a:t>
            </a:r>
          </a:p>
          <a:p>
            <a:pPr marL="14288" algn="just" rtl="0">
              <a:spcBef>
                <a:spcPts val="0"/>
              </a:spcBef>
              <a:spcAft>
                <a:spcPts val="0"/>
              </a:spcAft>
            </a:pPr>
            <a:r>
              <a:rPr lang="it-IT" sz="2200" dirty="0">
                <a:latin typeface="Times New Roman" panose="02020603050405020304" pitchFamily="18" charset="0"/>
              </a:rPr>
              <a:t> - </a:t>
            </a:r>
            <a:r>
              <a:rPr lang="it-IT" sz="2200" b="0" i="0" u="none" strike="noStrike" dirty="0">
                <a:solidFill>
                  <a:srgbClr val="000000"/>
                </a:solidFill>
                <a:effectLst/>
                <a:latin typeface="Times New Roman" panose="02020603050405020304" pitchFamily="18" charset="0"/>
              </a:rPr>
              <a:t>e infine per aver ingannato gli dèi che, con il pretesto che la moglie non avrebbe compiuto i riti funebri alla sua morte, gli consentono di ritornare a vivere sulla terra. </a:t>
            </a:r>
            <a:endParaRPr lang="it-IT" sz="2200" b="0" dirty="0">
              <a:effectLst/>
            </a:endParaRPr>
          </a:p>
          <a:p>
            <a:pPr marL="14288" algn="just" rtl="0">
              <a:spcBef>
                <a:spcPts val="800"/>
              </a:spcBef>
              <a:spcAft>
                <a:spcPts val="0"/>
              </a:spcAft>
            </a:pPr>
            <a:r>
              <a:rPr lang="it-IT" sz="2200" b="0" i="0" u="none" strike="noStrike" dirty="0">
                <a:solidFill>
                  <a:srgbClr val="000000"/>
                </a:solidFill>
                <a:effectLst/>
                <a:latin typeface="Times New Roman" panose="02020603050405020304" pitchFamily="18" charset="0"/>
              </a:rPr>
              <a:t>La condanna consiste nel </a:t>
            </a:r>
            <a:r>
              <a:rPr lang="it-IT" sz="2200" b="1" i="0" u="none" strike="noStrike" dirty="0">
                <a:solidFill>
                  <a:srgbClr val="000000"/>
                </a:solidFill>
                <a:effectLst/>
                <a:latin typeface="Times New Roman" panose="02020603050405020304" pitchFamily="18" charset="0"/>
              </a:rPr>
              <a:t>dover sospingere per l'eternità un masso verso la cima di una montagna e, ogni volta che la cima viene raggiunta, il masso torna alla base e il compito ricomincia</a:t>
            </a:r>
            <a:r>
              <a:rPr lang="it-IT" sz="2200" b="0" i="0" u="none" strike="noStrike" dirty="0">
                <a:solidFill>
                  <a:srgbClr val="000000"/>
                </a:solidFill>
                <a:effectLst/>
                <a:latin typeface="Times New Roman" panose="02020603050405020304" pitchFamily="18" charset="0"/>
              </a:rPr>
              <a:t>.</a:t>
            </a:r>
            <a:endParaRPr lang="it-IT" sz="2200" b="0" dirty="0">
              <a:effectLst/>
            </a:endParaRPr>
          </a:p>
          <a:p>
            <a:br>
              <a:rPr lang="it-IT" dirty="0"/>
            </a:br>
            <a:endParaRPr lang="it-IT" dirty="0"/>
          </a:p>
        </p:txBody>
      </p:sp>
      <p:sp>
        <p:nvSpPr>
          <p:cNvPr id="4" name="Segnaposto numero diapositiva 3">
            <a:extLst>
              <a:ext uri="{FF2B5EF4-FFF2-40B4-BE49-F238E27FC236}">
                <a16:creationId xmlns:a16="http://schemas.microsoft.com/office/drawing/2014/main" id="{45886CA2-5CA6-462C-B7BC-133021F483C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56</a:t>
            </a:fld>
            <a:endParaRPr lang="en-US"/>
          </a:p>
        </p:txBody>
      </p:sp>
    </p:spTree>
    <p:extLst>
      <p:ext uri="{BB962C8B-B14F-4D97-AF65-F5344CB8AC3E}">
        <p14:creationId xmlns:p14="http://schemas.microsoft.com/office/powerpoint/2010/main" val="5662819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9AFB780-A612-4C0C-BC4C-1893E016BA1C}"/>
              </a:ext>
            </a:extLst>
          </p:cNvPr>
          <p:cNvSpPr>
            <a:spLocks noGrp="1"/>
          </p:cNvSpPr>
          <p:nvPr>
            <p:ph type="title"/>
          </p:nvPr>
        </p:nvSpPr>
        <p:spPr/>
        <p:txBody>
          <a:bodyPr/>
          <a:lstStyle/>
          <a:p>
            <a:r>
              <a:rPr lang="it-IT" dirty="0"/>
              <a:t>La metafora di Camus</a:t>
            </a:r>
          </a:p>
        </p:txBody>
      </p:sp>
      <p:sp>
        <p:nvSpPr>
          <p:cNvPr id="3" name="Segnaposto testo 2">
            <a:extLst>
              <a:ext uri="{FF2B5EF4-FFF2-40B4-BE49-F238E27FC236}">
                <a16:creationId xmlns:a16="http://schemas.microsoft.com/office/drawing/2014/main" id="{2A490882-4CF5-4551-84C7-BE6B9C3BEC79}"/>
              </a:ext>
            </a:extLst>
          </p:cNvPr>
          <p:cNvSpPr>
            <a:spLocks noGrp="1"/>
          </p:cNvSpPr>
          <p:nvPr>
            <p:ph type="body" idx="1"/>
          </p:nvPr>
        </p:nvSpPr>
        <p:spPr/>
        <p:txBody>
          <a:bodyPr/>
          <a:lstStyle/>
          <a:p>
            <a:pPr marL="265113" indent="-36513" algn="just"/>
            <a:r>
              <a:rPr lang="it-IT" sz="2400" dirty="0"/>
              <a:t>Per Camus la figura di </a:t>
            </a:r>
            <a:r>
              <a:rPr lang="it-IT" sz="2400" b="1" dirty="0"/>
              <a:t>Sisifo diviene immagine della condizione umana e dell' assurdità della sua esistenza</a:t>
            </a:r>
            <a:r>
              <a:rPr lang="it-IT" sz="2400" dirty="0"/>
              <a:t>. Quindi “Il mito di Sisifo”, pubblicato nel 1942, porta come sottotitolo “</a:t>
            </a:r>
            <a:r>
              <a:rPr lang="it-IT" sz="2400" b="1" dirty="0"/>
              <a:t>saggio sull'assurdo</a:t>
            </a:r>
            <a:r>
              <a:rPr lang="it-IT" sz="2400" dirty="0"/>
              <a:t>”: l'assurdità di un compito, che è la vita, che non ha un senso perché non ha uno scopo, ma è condannata per ogni uomo alla ripetizione di un sforzo, senza che esso possa mai essere compensato da una qualche riuscita. </a:t>
            </a:r>
          </a:p>
          <a:p>
            <a:pPr marL="265113" indent="-36513" algn="just"/>
            <a:r>
              <a:rPr lang="it-IT" sz="2400" dirty="0"/>
              <a:t>Ma che cosa è assurdo per Camus?</a:t>
            </a:r>
          </a:p>
        </p:txBody>
      </p:sp>
      <p:sp>
        <p:nvSpPr>
          <p:cNvPr id="4" name="Segnaposto numero diapositiva 3">
            <a:extLst>
              <a:ext uri="{FF2B5EF4-FFF2-40B4-BE49-F238E27FC236}">
                <a16:creationId xmlns:a16="http://schemas.microsoft.com/office/drawing/2014/main" id="{6E359634-0C1E-48C1-AE99-FEDE462834F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57</a:t>
            </a:fld>
            <a:endParaRPr lang="en-US"/>
          </a:p>
        </p:txBody>
      </p:sp>
    </p:spTree>
    <p:extLst>
      <p:ext uri="{BB962C8B-B14F-4D97-AF65-F5344CB8AC3E}">
        <p14:creationId xmlns:p14="http://schemas.microsoft.com/office/powerpoint/2010/main" val="299635693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0EE41E3-D7ED-4E42-947F-321873ED690A}"/>
              </a:ext>
            </a:extLst>
          </p:cNvPr>
          <p:cNvSpPr>
            <a:spLocks noGrp="1"/>
          </p:cNvSpPr>
          <p:nvPr>
            <p:ph type="title"/>
          </p:nvPr>
        </p:nvSpPr>
        <p:spPr/>
        <p:txBody>
          <a:bodyPr/>
          <a:lstStyle/>
          <a:p>
            <a:r>
              <a:rPr lang="it-IT" dirty="0"/>
              <a:t>L’assurdo</a:t>
            </a:r>
          </a:p>
        </p:txBody>
      </p:sp>
      <p:sp>
        <p:nvSpPr>
          <p:cNvPr id="3" name="Segnaposto testo 2">
            <a:extLst>
              <a:ext uri="{FF2B5EF4-FFF2-40B4-BE49-F238E27FC236}">
                <a16:creationId xmlns:a16="http://schemas.microsoft.com/office/drawing/2014/main" id="{A34747B1-B6E4-474E-906A-D43ED7F0608B}"/>
              </a:ext>
            </a:extLst>
          </p:cNvPr>
          <p:cNvSpPr>
            <a:spLocks noGrp="1"/>
          </p:cNvSpPr>
          <p:nvPr>
            <p:ph type="body" idx="1"/>
          </p:nvPr>
        </p:nvSpPr>
        <p:spPr/>
        <p:txBody>
          <a:bodyPr/>
          <a:lstStyle/>
          <a:p>
            <a:pPr marL="265113" indent="-36513" algn="just"/>
            <a:r>
              <a:rPr lang="it-IT" sz="2200" dirty="0"/>
              <a:t>“Dicevo che il mondo è assurdo e andavo troppo svelto. Il mondo in se stesso non è ragionevole, ecco tutto quello che si può dire. Ma </a:t>
            </a:r>
            <a:r>
              <a:rPr lang="it-IT" sz="2200" b="1" dirty="0"/>
              <a:t>ciò che è assurdo è il confronto tra questo irrazionale e il desiderio struggente di chiarezza il cui appello risuona nel più profondo dell'uomo</a:t>
            </a:r>
            <a:r>
              <a:rPr lang="it-IT" sz="2200" dirty="0"/>
              <a:t>. L'assurdo dipende tanto dall'uomo quanto dal mondo. In un universo privo di illusioni e di luci, l'uomo si sente come uno straniero. Questo esilio è senza appello, giacché egli è privo dei ricordi di una patria perduta  o della speranza di una patria promessa. </a:t>
            </a:r>
            <a:r>
              <a:rPr lang="it-IT" sz="2200" b="1" dirty="0"/>
              <a:t>Questo divorzio tra l'uomo e la sua vita, l'attore e la sua scena, è propriamente il sentimento dell'assurdità”</a:t>
            </a:r>
            <a:r>
              <a:rPr lang="it-IT" sz="2200" dirty="0"/>
              <a:t>.</a:t>
            </a:r>
          </a:p>
        </p:txBody>
      </p:sp>
      <p:sp>
        <p:nvSpPr>
          <p:cNvPr id="4" name="Segnaposto numero diapositiva 3">
            <a:extLst>
              <a:ext uri="{FF2B5EF4-FFF2-40B4-BE49-F238E27FC236}">
                <a16:creationId xmlns:a16="http://schemas.microsoft.com/office/drawing/2014/main" id="{11CB53AE-02A9-4862-9F3C-531A01A930F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58</a:t>
            </a:fld>
            <a:endParaRPr lang="en-US"/>
          </a:p>
        </p:txBody>
      </p:sp>
    </p:spTree>
    <p:extLst>
      <p:ext uri="{BB962C8B-B14F-4D97-AF65-F5344CB8AC3E}">
        <p14:creationId xmlns:p14="http://schemas.microsoft.com/office/powerpoint/2010/main" val="70824176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5841E1-F455-4744-B871-857CB0D7FEF6}"/>
              </a:ext>
            </a:extLst>
          </p:cNvPr>
          <p:cNvSpPr>
            <a:spLocks noGrp="1"/>
          </p:cNvSpPr>
          <p:nvPr>
            <p:ph type="title"/>
          </p:nvPr>
        </p:nvSpPr>
        <p:spPr/>
        <p:txBody>
          <a:bodyPr/>
          <a:lstStyle/>
          <a:p>
            <a:r>
              <a:rPr lang="it-IT" dirty="0"/>
              <a:t>L’atteggiamento dell’uomo nei confronti dell’assurdo</a:t>
            </a:r>
          </a:p>
        </p:txBody>
      </p:sp>
      <p:sp>
        <p:nvSpPr>
          <p:cNvPr id="3" name="Segnaposto testo 2">
            <a:extLst>
              <a:ext uri="{FF2B5EF4-FFF2-40B4-BE49-F238E27FC236}">
                <a16:creationId xmlns:a16="http://schemas.microsoft.com/office/drawing/2014/main" id="{CC2A8F1F-599E-4F76-99DF-AE56324C15C0}"/>
              </a:ext>
            </a:extLst>
          </p:cNvPr>
          <p:cNvSpPr>
            <a:spLocks noGrp="1"/>
          </p:cNvSpPr>
          <p:nvPr>
            <p:ph type="body" idx="1"/>
          </p:nvPr>
        </p:nvSpPr>
        <p:spPr/>
        <p:txBody>
          <a:bodyPr/>
          <a:lstStyle/>
          <a:p>
            <a:pPr marL="265113" indent="-36513" algn="just"/>
            <a:r>
              <a:rPr lang="it-IT" sz="2200" dirty="0"/>
              <a:t>Rifiutare l'illusione delle fedi e orgogliosamente opporre la propria volontà di vivere a un mondo in cui non c'è salvezza e che nega la ricerca umana di un senso: “Sembra chiaro […] che [la vita] sarà tanto meglio vissuta quanto più non avrà senso”. </a:t>
            </a:r>
            <a:r>
              <a:rPr lang="it-IT" sz="2200" b="1" dirty="0"/>
              <a:t>Avere il coraggio di vivere una vita senza senso senza anelare alla dissoluzione e al caos è l'appello morale di Camus</a:t>
            </a:r>
            <a:r>
              <a:rPr lang="it-IT" sz="2200" dirty="0"/>
              <a:t>: “Sisifo insegna la fedeltà superiore che nega gli dei e solleva le rocce. Anche lui giudica che tutto va bene. Quest'universo, ormai senza padrone, non gli sembra né sterile né futile. La lotta verso le cime basta a riempire il cuore di un uomo. Si deve immaginare Sisifo felice”.</a:t>
            </a:r>
          </a:p>
        </p:txBody>
      </p:sp>
      <p:sp>
        <p:nvSpPr>
          <p:cNvPr id="4" name="Segnaposto numero diapositiva 3">
            <a:extLst>
              <a:ext uri="{FF2B5EF4-FFF2-40B4-BE49-F238E27FC236}">
                <a16:creationId xmlns:a16="http://schemas.microsoft.com/office/drawing/2014/main" id="{391770FC-AF55-4CB1-AF8C-2962A118FD8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59</a:t>
            </a:fld>
            <a:endParaRPr lang="en-US"/>
          </a:p>
        </p:txBody>
      </p:sp>
    </p:spTree>
    <p:extLst>
      <p:ext uri="{BB962C8B-B14F-4D97-AF65-F5344CB8AC3E}">
        <p14:creationId xmlns:p14="http://schemas.microsoft.com/office/powerpoint/2010/main" val="3170260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402"/>
        <p:cNvGrpSpPr/>
        <p:nvPr/>
      </p:nvGrpSpPr>
      <p:grpSpPr>
        <a:xfrm>
          <a:off x="0" y="0"/>
          <a:ext cx="0" cy="0"/>
          <a:chOff x="0" y="0"/>
          <a:chExt cx="0" cy="0"/>
        </a:xfrm>
      </p:grpSpPr>
      <p:sp>
        <p:nvSpPr>
          <p:cNvPr id="403" name="Google Shape;403;p6"/>
          <p:cNvSpPr txBox="1"/>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4400"/>
              <a:buFont typeface="Times New Roman"/>
              <a:buNone/>
            </a:pPr>
            <a:r>
              <a:rPr lang="en-US" sz="4400" b="0" i="0" u="none">
                <a:solidFill>
                  <a:srgbClr val="000000"/>
                </a:solidFill>
                <a:latin typeface="Times New Roman"/>
                <a:ea typeface="Times New Roman"/>
                <a:cs typeface="Times New Roman"/>
                <a:sym typeface="Times New Roman"/>
              </a:rPr>
              <a:t>HEIDEGGER: l’essere dell’Esserci</a:t>
            </a:r>
            <a:endParaRPr/>
          </a:p>
        </p:txBody>
      </p:sp>
      <p:sp>
        <p:nvSpPr>
          <p:cNvPr id="404" name="Google Shape;404;p6"/>
          <p:cNvSpPr txBo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p>
            <a:pPr marL="0" marR="0" lvl="0" indent="0" algn="just" rtl="0">
              <a:lnSpc>
                <a:spcPct val="80000"/>
              </a:lnSpc>
              <a:spcBef>
                <a:spcPts val="0"/>
              </a:spcBef>
              <a:spcAft>
                <a:spcPts val="0"/>
              </a:spcAft>
              <a:buClr>
                <a:srgbClr val="000000"/>
              </a:buClr>
              <a:buSzPts val="2000"/>
              <a:buFont typeface="Times New Roman"/>
              <a:buNone/>
            </a:pPr>
            <a:r>
              <a:rPr lang="en-US" sz="2000" b="0" i="0" u="none">
                <a:solidFill>
                  <a:srgbClr val="000000"/>
                </a:solidFill>
                <a:latin typeface="Times New Roman"/>
                <a:ea typeface="Times New Roman"/>
                <a:cs typeface="Times New Roman"/>
                <a:sym typeface="Times New Roman"/>
              </a:rPr>
              <a:t>Nel suo testo </a:t>
            </a:r>
            <a:r>
              <a:rPr lang="en-US" sz="2000" b="0" i="1" u="none">
                <a:solidFill>
                  <a:srgbClr val="000000"/>
                </a:solidFill>
                <a:latin typeface="Times New Roman"/>
                <a:ea typeface="Times New Roman"/>
                <a:cs typeface="Times New Roman"/>
                <a:sym typeface="Times New Roman"/>
              </a:rPr>
              <a:t>Essere e tempo </a:t>
            </a:r>
            <a:r>
              <a:rPr lang="en-US" sz="2000" b="0" i="0" u="none">
                <a:solidFill>
                  <a:srgbClr val="000000"/>
                </a:solidFill>
                <a:latin typeface="Times New Roman"/>
                <a:ea typeface="Times New Roman"/>
                <a:cs typeface="Times New Roman"/>
                <a:sym typeface="Times New Roman"/>
              </a:rPr>
              <a:t>Heidegger</a:t>
            </a:r>
            <a:r>
              <a:rPr lang="en-US" sz="2000" b="0" i="1" u="none">
                <a:solidFill>
                  <a:srgbClr val="000000"/>
                </a:solidFill>
                <a:latin typeface="Times New Roman"/>
                <a:ea typeface="Times New Roman"/>
                <a:cs typeface="Times New Roman"/>
                <a:sym typeface="Times New Roman"/>
              </a:rPr>
              <a:t> </a:t>
            </a:r>
            <a:r>
              <a:rPr lang="en-US" sz="2000" b="0" i="0" u="none">
                <a:solidFill>
                  <a:srgbClr val="000000"/>
                </a:solidFill>
                <a:latin typeface="Times New Roman"/>
                <a:ea typeface="Times New Roman"/>
                <a:cs typeface="Times New Roman"/>
                <a:sym typeface="Times New Roman"/>
              </a:rPr>
              <a:t>cerca</a:t>
            </a:r>
            <a:r>
              <a:rPr lang="en-US" sz="2000" b="0" i="1" u="none">
                <a:solidFill>
                  <a:srgbClr val="000000"/>
                </a:solidFill>
                <a:latin typeface="Times New Roman"/>
                <a:ea typeface="Times New Roman"/>
                <a:cs typeface="Times New Roman"/>
                <a:sym typeface="Times New Roman"/>
              </a:rPr>
              <a:t> </a:t>
            </a:r>
            <a:r>
              <a:rPr lang="en-US" sz="2000" b="0" i="0" u="none">
                <a:solidFill>
                  <a:srgbClr val="000000"/>
                </a:solidFill>
                <a:latin typeface="Times New Roman"/>
                <a:ea typeface="Times New Roman"/>
                <a:cs typeface="Times New Roman"/>
                <a:sym typeface="Times New Roman"/>
              </a:rPr>
              <a:t>anzitutto l’essere di quell’ente che si pone la domanda sull’essere, cioè dell’uomo o Esserci (l’uomo è infatti l’essere che è-nel-mondo, cioè che è aperto al mondo primariamente nel modo della comprensione, ossia ancora è colui che “ci” – Esser-“ci” - sta nella realtà e ha come sua prerogativa principale quella si elaborare una conoscenza comprensiva di essa) che domanda: “Che cosa è l’essere?”. Tale ricerca giunge alla conclusione che l’essere dell’Esserci è il tempo, cioè l’essenza dell’uomo è il suo </a:t>
            </a:r>
            <a:r>
              <a:rPr lang="en-US" sz="2000" b="0" i="1" u="none">
                <a:solidFill>
                  <a:srgbClr val="000000"/>
                </a:solidFill>
                <a:latin typeface="Times New Roman"/>
                <a:ea typeface="Times New Roman"/>
                <a:cs typeface="Times New Roman"/>
                <a:sym typeface="Times New Roman"/>
              </a:rPr>
              <a:t>progettarsi</a:t>
            </a:r>
            <a:r>
              <a:rPr lang="en-US" sz="2000" b="0" i="0" u="none">
                <a:solidFill>
                  <a:srgbClr val="000000"/>
                </a:solidFill>
                <a:latin typeface="Times New Roman"/>
                <a:ea typeface="Times New Roman"/>
                <a:cs typeface="Times New Roman"/>
                <a:sym typeface="Times New Roman"/>
              </a:rPr>
              <a:t> nel </a:t>
            </a:r>
            <a:r>
              <a:rPr lang="en-US" sz="2000" b="1" i="0" u="none">
                <a:solidFill>
                  <a:srgbClr val="000000"/>
                </a:solidFill>
                <a:latin typeface="Times New Roman"/>
                <a:ea typeface="Times New Roman"/>
                <a:cs typeface="Times New Roman"/>
                <a:sym typeface="Times New Roman"/>
              </a:rPr>
              <a:t>futuro</a:t>
            </a:r>
            <a:r>
              <a:rPr lang="en-US" sz="2000" b="0" i="0" u="none">
                <a:solidFill>
                  <a:srgbClr val="000000"/>
                </a:solidFill>
                <a:latin typeface="Times New Roman"/>
                <a:ea typeface="Times New Roman"/>
                <a:cs typeface="Times New Roman"/>
                <a:sym typeface="Times New Roman"/>
              </a:rPr>
              <a:t> per diventare quello che sarà. Ciò avviene in base a come egli si è </a:t>
            </a:r>
            <a:r>
              <a:rPr lang="en-US" sz="2000" b="0" i="1" u="none">
                <a:solidFill>
                  <a:srgbClr val="000000"/>
                </a:solidFill>
                <a:latin typeface="Times New Roman"/>
                <a:ea typeface="Times New Roman"/>
                <a:cs typeface="Times New Roman"/>
                <a:sym typeface="Times New Roman"/>
              </a:rPr>
              <a:t>trovato ad essere</a:t>
            </a:r>
            <a:r>
              <a:rPr lang="en-US" sz="2000" b="0" i="0" u="none">
                <a:solidFill>
                  <a:srgbClr val="000000"/>
                </a:solidFill>
                <a:latin typeface="Times New Roman"/>
                <a:ea typeface="Times New Roman"/>
                <a:cs typeface="Times New Roman"/>
                <a:sym typeface="Times New Roman"/>
              </a:rPr>
              <a:t> nel mondo nel </a:t>
            </a:r>
            <a:r>
              <a:rPr lang="en-US" sz="2000" b="1" i="0" u="none">
                <a:solidFill>
                  <a:srgbClr val="000000"/>
                </a:solidFill>
                <a:latin typeface="Times New Roman"/>
                <a:ea typeface="Times New Roman"/>
                <a:cs typeface="Times New Roman"/>
                <a:sym typeface="Times New Roman"/>
              </a:rPr>
              <a:t>passato</a:t>
            </a:r>
            <a:r>
              <a:rPr lang="en-US" sz="2000" b="0" i="0" u="none">
                <a:solidFill>
                  <a:srgbClr val="000000"/>
                </a:solidFill>
                <a:latin typeface="Times New Roman"/>
                <a:ea typeface="Times New Roman"/>
                <a:cs typeface="Times New Roman"/>
                <a:sym typeface="Times New Roman"/>
              </a:rPr>
              <a:t> (il suo essere stato “gettato nel mondo” per cui si è come “trovato ad essere”) e in base alla </a:t>
            </a:r>
            <a:r>
              <a:rPr lang="en-US" sz="2000" b="0" i="1" u="none">
                <a:solidFill>
                  <a:srgbClr val="000000"/>
                </a:solidFill>
                <a:latin typeface="Times New Roman"/>
                <a:ea typeface="Times New Roman"/>
                <a:cs typeface="Times New Roman"/>
                <a:sym typeface="Times New Roman"/>
              </a:rPr>
              <a:t>decisione</a:t>
            </a:r>
            <a:r>
              <a:rPr lang="en-US" sz="2000" b="0" i="0" u="none">
                <a:solidFill>
                  <a:srgbClr val="000000"/>
                </a:solidFill>
                <a:latin typeface="Times New Roman"/>
                <a:ea typeface="Times New Roman"/>
                <a:cs typeface="Times New Roman"/>
                <a:sym typeface="Times New Roman"/>
              </a:rPr>
              <a:t> su come diventare ciò che sarà che è stata presa nell’attimo del </a:t>
            </a:r>
            <a:r>
              <a:rPr lang="en-US" sz="2000" b="1" i="0" u="none">
                <a:solidFill>
                  <a:srgbClr val="000000"/>
                </a:solidFill>
                <a:latin typeface="Times New Roman"/>
                <a:ea typeface="Times New Roman"/>
                <a:cs typeface="Times New Roman"/>
                <a:sym typeface="Times New Roman"/>
              </a:rPr>
              <a:t>presente</a:t>
            </a:r>
            <a:r>
              <a:rPr lang="en-US" sz="2000" b="0" i="0" u="none">
                <a:solidFill>
                  <a:srgbClr val="000000"/>
                </a:solidFill>
                <a:latin typeface="Times New Roman"/>
                <a:ea typeface="Times New Roman"/>
                <a:cs typeface="Times New Roman"/>
                <a:sym typeface="Times New Roman"/>
              </a:rPr>
              <a:t>. Dunque il tempo – passato, presente, futuro – rappresenta il fondamento dell’essere dell’uomo.</a:t>
            </a:r>
            <a:endParaRPr/>
          </a:p>
        </p:txBody>
      </p:sp>
      <p:sp>
        <p:nvSpPr>
          <p:cNvPr id="2" name="Segnaposto numero diapositiva 1">
            <a:extLst>
              <a:ext uri="{FF2B5EF4-FFF2-40B4-BE49-F238E27FC236}">
                <a16:creationId xmlns:a16="http://schemas.microsoft.com/office/drawing/2014/main" id="{08BD8235-3282-483B-872F-39556889DDB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2685BB-07E9-42D5-B176-138A6E477C5A}"/>
              </a:ext>
            </a:extLst>
          </p:cNvPr>
          <p:cNvSpPr>
            <a:spLocks noGrp="1"/>
          </p:cNvSpPr>
          <p:nvPr>
            <p:ph type="title"/>
          </p:nvPr>
        </p:nvSpPr>
        <p:spPr/>
        <p:txBody>
          <a:bodyPr/>
          <a:lstStyle/>
          <a:p>
            <a:r>
              <a:rPr lang="it-IT" dirty="0"/>
              <a:t>No al suicidio</a:t>
            </a:r>
          </a:p>
        </p:txBody>
      </p:sp>
      <p:sp>
        <p:nvSpPr>
          <p:cNvPr id="3" name="Segnaposto testo 2">
            <a:extLst>
              <a:ext uri="{FF2B5EF4-FFF2-40B4-BE49-F238E27FC236}">
                <a16:creationId xmlns:a16="http://schemas.microsoft.com/office/drawing/2014/main" id="{835DA4B3-F5D4-420E-A678-3BF5197371C1}"/>
              </a:ext>
            </a:extLst>
          </p:cNvPr>
          <p:cNvSpPr>
            <a:spLocks noGrp="1"/>
          </p:cNvSpPr>
          <p:nvPr>
            <p:ph type="body" idx="1"/>
          </p:nvPr>
        </p:nvSpPr>
        <p:spPr/>
        <p:txBody>
          <a:bodyPr/>
          <a:lstStyle/>
          <a:p>
            <a:pPr marL="265113" indent="-36513" algn="just"/>
            <a:r>
              <a:rPr lang="it-IT" sz="2200" dirty="0"/>
              <a:t>Suicidarsi sarebbe risolvere questa contraddizione, eliminarla. Con essa però si elimina la grandezza tragica del compito affidato all'uomo: “Si può pensare che il suicidio segua alla rivolta (contro il mondo e la sua assurdità, n.d.r.): ma non è giusto; </a:t>
            </a:r>
            <a:r>
              <a:rPr lang="it-IT" sz="2200" b="1" dirty="0"/>
              <a:t>il suicidio non è lo sbocco logico della rivolta, ma proprio il suo contrario</a:t>
            </a:r>
            <a:r>
              <a:rPr lang="it-IT" sz="2200" dirty="0"/>
              <a:t>, per il consenso che esso presuppone. Il suicidio, come il salto (il salto metafisico nella religione e nelle fedi, n.d.r.), accetta il suo limite […]. A suo modo il suicidio risolve l'assurdo, lo conduce alla sua morte; ma l'assurdo per sussistere non può risolversi, sfugge al suicidio nella misura in </a:t>
            </a:r>
            <a:r>
              <a:rPr lang="it-IT" sz="2200" b="1" dirty="0"/>
              <a:t>cui contemporaneamente è coscienza e rifiuto della morte</a:t>
            </a:r>
            <a:r>
              <a:rPr lang="it-IT" sz="2200" dirty="0"/>
              <a:t>”.</a:t>
            </a:r>
          </a:p>
        </p:txBody>
      </p:sp>
      <p:sp>
        <p:nvSpPr>
          <p:cNvPr id="4" name="Segnaposto numero diapositiva 3">
            <a:extLst>
              <a:ext uri="{FF2B5EF4-FFF2-40B4-BE49-F238E27FC236}">
                <a16:creationId xmlns:a16="http://schemas.microsoft.com/office/drawing/2014/main" id="{6F1C8862-7195-4453-AF69-4E334B00983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60</a:t>
            </a:fld>
            <a:endParaRPr lang="en-US"/>
          </a:p>
        </p:txBody>
      </p:sp>
    </p:spTree>
    <p:extLst>
      <p:ext uri="{BB962C8B-B14F-4D97-AF65-F5344CB8AC3E}">
        <p14:creationId xmlns:p14="http://schemas.microsoft.com/office/powerpoint/2010/main" val="51527208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AC001E-11B1-48CB-9D06-637FAF8D7BD7}"/>
              </a:ext>
            </a:extLst>
          </p:cNvPr>
          <p:cNvSpPr>
            <a:spLocks noGrp="1"/>
          </p:cNvSpPr>
          <p:nvPr>
            <p:ph type="title"/>
          </p:nvPr>
        </p:nvSpPr>
        <p:spPr/>
        <p:txBody>
          <a:bodyPr/>
          <a:lstStyle/>
          <a:p>
            <a:r>
              <a:rPr lang="it-IT" dirty="0"/>
              <a:t>La grandezza dell’uomo</a:t>
            </a:r>
          </a:p>
        </p:txBody>
      </p:sp>
      <p:sp>
        <p:nvSpPr>
          <p:cNvPr id="3" name="Segnaposto testo 2">
            <a:extLst>
              <a:ext uri="{FF2B5EF4-FFF2-40B4-BE49-F238E27FC236}">
                <a16:creationId xmlns:a16="http://schemas.microsoft.com/office/drawing/2014/main" id="{576D7D1D-124B-4DBD-A7F6-D3E0013DED01}"/>
              </a:ext>
            </a:extLst>
          </p:cNvPr>
          <p:cNvSpPr>
            <a:spLocks noGrp="1"/>
          </p:cNvSpPr>
          <p:nvPr>
            <p:ph type="body" idx="1"/>
          </p:nvPr>
        </p:nvSpPr>
        <p:spPr/>
        <p:txBody>
          <a:bodyPr/>
          <a:lstStyle/>
          <a:p>
            <a:pPr marL="265113" indent="-36513" algn="just"/>
            <a:r>
              <a:rPr lang="it-IT" sz="2400" b="0" i="0" u="none" strike="noStrike" dirty="0">
                <a:solidFill>
                  <a:srgbClr val="000000"/>
                </a:solidFill>
                <a:effectLst/>
                <a:latin typeface="Times New Roman" panose="02020603050405020304" pitchFamily="18" charset="0"/>
              </a:rPr>
              <a:t>La grandezza degli uomini è dunque quella di “</a:t>
            </a:r>
            <a:r>
              <a:rPr lang="it-IT" sz="2400" b="1" i="0" u="none" strike="noStrike" dirty="0">
                <a:solidFill>
                  <a:srgbClr val="000000"/>
                </a:solidFill>
                <a:effectLst/>
                <a:latin typeface="Times New Roman" panose="02020603050405020304" pitchFamily="18" charset="0"/>
              </a:rPr>
              <a:t>morire ribelli e non volontariamente</a:t>
            </a:r>
            <a:r>
              <a:rPr lang="it-IT" sz="2400" b="0" i="0" u="none" strike="noStrike" dirty="0">
                <a:solidFill>
                  <a:srgbClr val="000000"/>
                </a:solidFill>
                <a:effectLst/>
                <a:latin typeface="Times New Roman" panose="02020603050405020304" pitchFamily="18" charset="0"/>
              </a:rPr>
              <a:t>”. Tale è anche la prospettiva di </a:t>
            </a:r>
            <a:r>
              <a:rPr lang="it-IT" sz="2400" b="0" i="0" u="none" strike="noStrike" dirty="0" err="1">
                <a:solidFill>
                  <a:srgbClr val="000000"/>
                </a:solidFill>
                <a:effectLst/>
                <a:latin typeface="Times New Roman" panose="02020603050405020304" pitchFamily="18" charset="0"/>
              </a:rPr>
              <a:t>Meursault</a:t>
            </a:r>
            <a:r>
              <a:rPr lang="it-IT" sz="2400" b="0" i="0" u="none" strike="noStrike" dirty="0">
                <a:solidFill>
                  <a:srgbClr val="000000"/>
                </a:solidFill>
                <a:effectLst/>
                <a:latin typeface="Times New Roman" panose="02020603050405020304" pitchFamily="18" charset="0"/>
              </a:rPr>
              <a:t> che, poco prima della sua esecuzione, ancora valuta le possibilità di sfuggire perché “è pronto a rivivere tutto”. “Chi cerca la morte rende manifesta la sua volontà di sopprimere l'assurdo perché, senza la coscienza, l'assurdo si distrugge. </a:t>
            </a:r>
            <a:r>
              <a:rPr lang="it-IT" sz="2400" b="1" i="0" u="none" strike="noStrike" dirty="0">
                <a:solidFill>
                  <a:srgbClr val="000000"/>
                </a:solidFill>
                <a:effectLst/>
                <a:latin typeface="Times New Roman" panose="02020603050405020304" pitchFamily="18" charset="0"/>
              </a:rPr>
              <a:t>Soltanto chi rifiuta la morte fa vivere l'assurdo</a:t>
            </a:r>
            <a:r>
              <a:rPr lang="it-IT" sz="2400" b="0" i="0" u="none" strike="noStrike" dirty="0">
                <a:solidFill>
                  <a:srgbClr val="000000"/>
                </a:solidFill>
                <a:effectLst/>
                <a:latin typeface="Times New Roman" panose="02020603050405020304" pitchFamily="18" charset="0"/>
              </a:rPr>
              <a:t>. 'Così con la mia coscienza trasformo in regola di vita ciò che era un invito alla morte'” (A. Nicolas, </a:t>
            </a:r>
            <a:r>
              <a:rPr lang="it-IT" sz="2400" b="0" i="1" u="none" strike="noStrike" dirty="0">
                <a:solidFill>
                  <a:srgbClr val="000000"/>
                </a:solidFill>
                <a:effectLst/>
                <a:latin typeface="Times New Roman" panose="02020603050405020304" pitchFamily="18" charset="0"/>
              </a:rPr>
              <a:t>Camus</a:t>
            </a:r>
            <a:r>
              <a:rPr lang="it-IT" sz="2400" b="0" i="0" u="none" strike="noStrike" dirty="0">
                <a:solidFill>
                  <a:srgbClr val="000000"/>
                </a:solidFill>
                <a:effectLst/>
                <a:latin typeface="Times New Roman" panose="02020603050405020304" pitchFamily="18" charset="0"/>
              </a:rPr>
              <a:t>, Accademia-Sansoni editori, Milano 1971, p. 64).</a:t>
            </a:r>
            <a:endParaRPr lang="it-IT" sz="2400" dirty="0"/>
          </a:p>
        </p:txBody>
      </p:sp>
      <p:sp>
        <p:nvSpPr>
          <p:cNvPr id="4" name="Segnaposto numero diapositiva 3">
            <a:extLst>
              <a:ext uri="{FF2B5EF4-FFF2-40B4-BE49-F238E27FC236}">
                <a16:creationId xmlns:a16="http://schemas.microsoft.com/office/drawing/2014/main" id="{D6D11A17-2094-4CD0-905A-E4EEAB0DD7A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61</a:t>
            </a:fld>
            <a:endParaRPr lang="en-US"/>
          </a:p>
        </p:txBody>
      </p:sp>
    </p:spTree>
    <p:extLst>
      <p:ext uri="{BB962C8B-B14F-4D97-AF65-F5344CB8AC3E}">
        <p14:creationId xmlns:p14="http://schemas.microsoft.com/office/powerpoint/2010/main" val="1541253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39C287-6703-40A4-95C3-DACDE4D291CC}"/>
              </a:ext>
            </a:extLst>
          </p:cNvPr>
          <p:cNvSpPr>
            <a:spLocks noGrp="1"/>
          </p:cNvSpPr>
          <p:nvPr>
            <p:ph type="title"/>
          </p:nvPr>
        </p:nvSpPr>
        <p:spPr/>
        <p:txBody>
          <a:bodyPr/>
          <a:lstStyle/>
          <a:p>
            <a:r>
              <a:rPr lang="it-IT" dirty="0"/>
              <a:t>La peste</a:t>
            </a:r>
          </a:p>
        </p:txBody>
      </p:sp>
      <p:sp>
        <p:nvSpPr>
          <p:cNvPr id="3" name="Segnaposto testo 2">
            <a:extLst>
              <a:ext uri="{FF2B5EF4-FFF2-40B4-BE49-F238E27FC236}">
                <a16:creationId xmlns:a16="http://schemas.microsoft.com/office/drawing/2014/main" id="{0F4A1393-D0DE-41BD-80D1-CE85221B1926}"/>
              </a:ext>
            </a:extLst>
          </p:cNvPr>
          <p:cNvSpPr>
            <a:spLocks noGrp="1"/>
          </p:cNvSpPr>
          <p:nvPr>
            <p:ph type="body" idx="1"/>
          </p:nvPr>
        </p:nvSpPr>
        <p:spPr/>
        <p:txBody>
          <a:bodyPr/>
          <a:lstStyle/>
          <a:p>
            <a:pPr marL="1588" indent="-26988" algn="just" rtl="0">
              <a:spcBef>
                <a:spcPts val="0"/>
              </a:spcBef>
              <a:spcAft>
                <a:spcPts val="0"/>
              </a:spcAft>
            </a:pPr>
            <a:r>
              <a:rPr lang="it-IT" sz="2400" b="0" i="0" u="none" strike="noStrike" dirty="0">
                <a:solidFill>
                  <a:srgbClr val="000000"/>
                </a:solidFill>
                <a:effectLst/>
                <a:latin typeface="Times New Roman" panose="02020603050405020304" pitchFamily="18" charset="0"/>
              </a:rPr>
              <a:t>Nel 1947 il romanzo “La peste” segna una seconda fase del cammino letterario e filosofico di Camus: </a:t>
            </a:r>
            <a:r>
              <a:rPr lang="it-IT" sz="2400" b="1" i="0" u="none" strike="noStrike" dirty="0">
                <a:solidFill>
                  <a:srgbClr val="000000"/>
                </a:solidFill>
                <a:effectLst/>
                <a:latin typeface="Times New Roman" panose="02020603050405020304" pitchFamily="18" charset="0"/>
              </a:rPr>
              <a:t>il passaggio dalla considerazione dell'assurdità del mondo, alla ricerca di una positiva etica della solidarietà umana</a:t>
            </a:r>
            <a:r>
              <a:rPr lang="it-IT" sz="2400" b="0" i="0" u="none" strike="noStrike" dirty="0">
                <a:solidFill>
                  <a:srgbClr val="000000"/>
                </a:solidFill>
                <a:effectLst/>
                <a:latin typeface="Times New Roman" panose="02020603050405020304" pitchFamily="18" charset="0"/>
              </a:rPr>
              <a:t>.</a:t>
            </a:r>
            <a:endParaRPr lang="it-IT" sz="2400" b="0" dirty="0">
              <a:effectLst/>
            </a:endParaRPr>
          </a:p>
          <a:p>
            <a:pPr marL="1588" indent="-26988" algn="just" rtl="0">
              <a:spcBef>
                <a:spcPts val="800"/>
              </a:spcBef>
              <a:spcAft>
                <a:spcPts val="0"/>
              </a:spcAft>
            </a:pPr>
            <a:r>
              <a:rPr lang="it-IT" sz="2400" b="0" i="0" u="none" strike="noStrike" dirty="0">
                <a:solidFill>
                  <a:srgbClr val="000000"/>
                </a:solidFill>
                <a:effectLst/>
                <a:latin typeface="Times New Roman" panose="02020603050405020304" pitchFamily="18" charset="0"/>
              </a:rPr>
              <a:t>“La città di Orano, invasa dalla peste e tagliata fuori dal mondo, era in un certo senso una immagine della Francia occupata e ferita, ma in un senso più lato era il simbolo della Terra, il pianeta errante e minuscolo in cui si è manifestata la coscienza dell'uomo alle prese con la certezza del dolore e della solitudine...”.</a:t>
            </a:r>
            <a:endParaRPr lang="it-IT" sz="2400" b="0" dirty="0">
              <a:effectLst/>
            </a:endParaRPr>
          </a:p>
          <a:p>
            <a:br>
              <a:rPr lang="it-IT" dirty="0"/>
            </a:br>
            <a:endParaRPr lang="it-IT" dirty="0"/>
          </a:p>
        </p:txBody>
      </p:sp>
      <p:sp>
        <p:nvSpPr>
          <p:cNvPr id="4" name="Segnaposto numero diapositiva 3">
            <a:extLst>
              <a:ext uri="{FF2B5EF4-FFF2-40B4-BE49-F238E27FC236}">
                <a16:creationId xmlns:a16="http://schemas.microsoft.com/office/drawing/2014/main" id="{177719CB-4D55-4E5F-9A08-CAB96FD3220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62</a:t>
            </a:fld>
            <a:endParaRPr lang="en-US"/>
          </a:p>
        </p:txBody>
      </p:sp>
    </p:spTree>
    <p:extLst>
      <p:ext uri="{BB962C8B-B14F-4D97-AF65-F5344CB8AC3E}">
        <p14:creationId xmlns:p14="http://schemas.microsoft.com/office/powerpoint/2010/main" val="844473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2D41AF-2E1D-44CB-AD56-48ABE21FD24C}"/>
              </a:ext>
            </a:extLst>
          </p:cNvPr>
          <p:cNvSpPr>
            <a:spLocks noGrp="1"/>
          </p:cNvSpPr>
          <p:nvPr>
            <p:ph type="title"/>
          </p:nvPr>
        </p:nvSpPr>
        <p:spPr/>
        <p:txBody>
          <a:bodyPr/>
          <a:lstStyle/>
          <a:p>
            <a:r>
              <a:rPr lang="it-IT" dirty="0"/>
              <a:t>Protagonisti de «La peste» (1)</a:t>
            </a:r>
          </a:p>
        </p:txBody>
      </p:sp>
      <p:sp>
        <p:nvSpPr>
          <p:cNvPr id="3" name="Segnaposto testo 2">
            <a:extLst>
              <a:ext uri="{FF2B5EF4-FFF2-40B4-BE49-F238E27FC236}">
                <a16:creationId xmlns:a16="http://schemas.microsoft.com/office/drawing/2014/main" id="{C5CB5014-4FEC-431F-9C35-BEF4274C859E}"/>
              </a:ext>
            </a:extLst>
          </p:cNvPr>
          <p:cNvSpPr>
            <a:spLocks noGrp="1"/>
          </p:cNvSpPr>
          <p:nvPr>
            <p:ph type="body" idx="1"/>
          </p:nvPr>
        </p:nvSpPr>
        <p:spPr/>
        <p:txBody>
          <a:bodyPr/>
          <a:lstStyle/>
          <a:p>
            <a:pPr marL="176213" indent="52388" algn="just"/>
            <a:r>
              <a:rPr lang="it-IT" sz="2000" b="0" i="0" u="none" strike="noStrike" dirty="0">
                <a:solidFill>
                  <a:srgbClr val="000000"/>
                </a:solidFill>
                <a:effectLst/>
                <a:latin typeface="Times New Roman" panose="02020603050405020304" pitchFamily="18" charset="0"/>
              </a:rPr>
              <a:t>“...Vi sono senza dubbio i </a:t>
            </a:r>
            <a:r>
              <a:rPr lang="it-IT" sz="2000" b="1" i="0" u="none" strike="noStrike" dirty="0">
                <a:solidFill>
                  <a:srgbClr val="000000"/>
                </a:solidFill>
                <a:effectLst/>
                <a:latin typeface="Times New Roman" panose="02020603050405020304" pitchFamily="18" charset="0"/>
              </a:rPr>
              <a:t>cattivi</a:t>
            </a:r>
            <a:r>
              <a:rPr lang="it-IT" sz="2000" b="0" i="0" u="none" strike="noStrike" dirty="0">
                <a:solidFill>
                  <a:srgbClr val="000000"/>
                </a:solidFill>
                <a:effectLst/>
                <a:latin typeface="Times New Roman" panose="02020603050405020304" pitchFamily="18" charset="0"/>
              </a:rPr>
              <a:t> che diventano complici del male, i </a:t>
            </a:r>
            <a:r>
              <a:rPr lang="it-IT" sz="2000" b="1" i="0" u="none" strike="noStrike" dirty="0">
                <a:solidFill>
                  <a:srgbClr val="000000"/>
                </a:solidFill>
                <a:effectLst/>
                <a:latin typeface="Times New Roman" panose="02020603050405020304" pitchFamily="18" charset="0"/>
              </a:rPr>
              <a:t>vigliacchi </a:t>
            </a:r>
            <a:r>
              <a:rPr lang="it-IT" sz="2000" b="0" i="0" u="none" strike="noStrike" dirty="0">
                <a:solidFill>
                  <a:srgbClr val="000000"/>
                </a:solidFill>
                <a:effectLst/>
                <a:latin typeface="Times New Roman" panose="02020603050405020304" pitchFamily="18" charset="0"/>
              </a:rPr>
              <a:t>che contro di esso cercano delle distrazioni sciocche o futili (una delle quali è l'arte per l'arte); vi sono le </a:t>
            </a:r>
            <a:r>
              <a:rPr lang="it-IT" sz="2000" b="1" i="0" u="none" strike="noStrike" dirty="0">
                <a:solidFill>
                  <a:srgbClr val="000000"/>
                </a:solidFill>
                <a:effectLst/>
                <a:latin typeface="Times New Roman" panose="02020603050405020304" pitchFamily="18" charset="0"/>
              </a:rPr>
              <a:t>anime religiose</a:t>
            </a:r>
            <a:r>
              <a:rPr lang="it-IT" sz="2000" b="0" i="0" u="none" strike="noStrike" dirty="0">
                <a:solidFill>
                  <a:srgbClr val="000000"/>
                </a:solidFill>
                <a:effectLst/>
                <a:latin typeface="Times New Roman" panose="02020603050405020304" pitchFamily="18" charset="0"/>
              </a:rPr>
              <a:t>, specialmente i cristiani, che Camus considera sempre inefficaci, sia che nutrano una passiva fiducia nei segni della Provvidenza e preferiscano troppo prontamente la rassegnazione alla rivolta, sia che il paradosso del mondo in cui Dio permette il male li getti in un soprannaturalismo disperato. Ma c'è </a:t>
            </a:r>
            <a:r>
              <a:rPr lang="it-IT" sz="2000" b="1" i="0" u="none" strike="noStrike" dirty="0" err="1">
                <a:solidFill>
                  <a:srgbClr val="000000"/>
                </a:solidFill>
                <a:effectLst/>
                <a:latin typeface="Times New Roman" panose="02020603050405020304" pitchFamily="18" charset="0"/>
              </a:rPr>
              <a:t>Rieux</a:t>
            </a:r>
            <a:r>
              <a:rPr lang="it-IT" sz="2000" b="0" i="0" u="none" strike="noStrike" dirty="0">
                <a:solidFill>
                  <a:srgbClr val="000000"/>
                </a:solidFill>
                <a:effectLst/>
                <a:latin typeface="Times New Roman" panose="02020603050405020304" pitchFamily="18" charset="0"/>
              </a:rPr>
              <a:t>, il medico che organizza la difesa contro la peste con mezzi razionali; </a:t>
            </a:r>
            <a:r>
              <a:rPr lang="it-IT" sz="2000" b="1" i="0" u="none" strike="noStrike" dirty="0" err="1">
                <a:solidFill>
                  <a:srgbClr val="000000"/>
                </a:solidFill>
                <a:effectLst/>
                <a:latin typeface="Times New Roman" panose="02020603050405020304" pitchFamily="18" charset="0"/>
              </a:rPr>
              <a:t>Tarrou</a:t>
            </a:r>
            <a:r>
              <a:rPr lang="it-IT" sz="2000" b="0" i="0" u="none" strike="noStrike" dirty="0">
                <a:solidFill>
                  <a:srgbClr val="000000"/>
                </a:solidFill>
                <a:effectLst/>
                <a:latin typeface="Times New Roman" panose="02020603050405020304" pitchFamily="18" charset="0"/>
              </a:rPr>
              <a:t>, il mistico laico e tolstoiano della non-violenza, che lotta affinché l'uomo non aggiunga l'ingiustizia sociale all'ingiustizia della natura...”</a:t>
            </a:r>
            <a:endParaRPr lang="it-IT" sz="2000" dirty="0"/>
          </a:p>
        </p:txBody>
      </p:sp>
      <p:sp>
        <p:nvSpPr>
          <p:cNvPr id="4" name="Segnaposto numero diapositiva 3">
            <a:extLst>
              <a:ext uri="{FF2B5EF4-FFF2-40B4-BE49-F238E27FC236}">
                <a16:creationId xmlns:a16="http://schemas.microsoft.com/office/drawing/2014/main" id="{8BF3357A-9E12-40C4-9E78-C12E518867C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63</a:t>
            </a:fld>
            <a:endParaRPr lang="en-US"/>
          </a:p>
        </p:txBody>
      </p:sp>
    </p:spTree>
    <p:extLst>
      <p:ext uri="{BB962C8B-B14F-4D97-AF65-F5344CB8AC3E}">
        <p14:creationId xmlns:p14="http://schemas.microsoft.com/office/powerpoint/2010/main" val="21438859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484CFD-5F7A-43DA-9488-F5E9EA3AE60F}"/>
              </a:ext>
            </a:extLst>
          </p:cNvPr>
          <p:cNvSpPr>
            <a:spLocks noGrp="1"/>
          </p:cNvSpPr>
          <p:nvPr>
            <p:ph type="title"/>
          </p:nvPr>
        </p:nvSpPr>
        <p:spPr/>
        <p:txBody>
          <a:bodyPr/>
          <a:lstStyle/>
          <a:p>
            <a:r>
              <a:rPr lang="it-IT" dirty="0"/>
              <a:t>Protagonisti de «La peste» (2)</a:t>
            </a:r>
          </a:p>
        </p:txBody>
      </p:sp>
      <p:sp>
        <p:nvSpPr>
          <p:cNvPr id="3" name="Segnaposto testo 2">
            <a:extLst>
              <a:ext uri="{FF2B5EF4-FFF2-40B4-BE49-F238E27FC236}">
                <a16:creationId xmlns:a16="http://schemas.microsoft.com/office/drawing/2014/main" id="{4206B1D9-0CE7-430F-A081-C645E704C03E}"/>
              </a:ext>
            </a:extLst>
          </p:cNvPr>
          <p:cNvSpPr>
            <a:spLocks noGrp="1"/>
          </p:cNvSpPr>
          <p:nvPr>
            <p:ph type="body" idx="1"/>
          </p:nvPr>
        </p:nvSpPr>
        <p:spPr/>
        <p:txBody>
          <a:bodyPr/>
          <a:lstStyle/>
          <a:p>
            <a:pPr marL="265113" indent="-36513" algn="just"/>
            <a:r>
              <a:rPr lang="it-IT" sz="2400" b="0" i="0" u="none" strike="noStrike" dirty="0">
                <a:solidFill>
                  <a:srgbClr val="000000"/>
                </a:solidFill>
                <a:effectLst/>
                <a:latin typeface="Times New Roman" panose="02020603050405020304" pitchFamily="18" charset="0"/>
              </a:rPr>
              <a:t>“...c'è </a:t>
            </a:r>
            <a:r>
              <a:rPr lang="it-IT" sz="2400" b="1" i="0" u="none" strike="noStrike" dirty="0" err="1">
                <a:solidFill>
                  <a:srgbClr val="000000"/>
                </a:solidFill>
                <a:effectLst/>
                <a:latin typeface="Times New Roman" panose="02020603050405020304" pitchFamily="18" charset="0"/>
              </a:rPr>
              <a:t>Rambert</a:t>
            </a:r>
            <a:r>
              <a:rPr lang="it-IT" sz="2400" b="0" i="0" u="none" strike="noStrike" dirty="0">
                <a:solidFill>
                  <a:srgbClr val="000000"/>
                </a:solidFill>
                <a:effectLst/>
                <a:latin typeface="Times New Roman" panose="02020603050405020304" pitchFamily="18" charset="0"/>
              </a:rPr>
              <a:t> il quale scopre la gioia della solidarietà nella sofferenza e nella forza d'animo rinunciando perfino all'amore. È proprio questo infatti il tema de 'La peste': </a:t>
            </a:r>
            <a:r>
              <a:rPr lang="it-IT" sz="2400" b="1" i="0" u="none" strike="noStrike" dirty="0">
                <a:solidFill>
                  <a:srgbClr val="000000"/>
                </a:solidFill>
                <a:effectLst/>
                <a:latin typeface="Times New Roman" panose="02020603050405020304" pitchFamily="18" charset="0"/>
              </a:rPr>
              <a:t>la comunione umana illuminata dall'intelligenza e dalla simpatia, che si forma sulla terra per far indietreggiare la crudele assurdità dell'universo</a:t>
            </a:r>
            <a:r>
              <a:rPr lang="it-IT" sz="2400" b="0" i="0" u="none" strike="noStrike" dirty="0">
                <a:solidFill>
                  <a:srgbClr val="000000"/>
                </a:solidFill>
                <a:effectLst/>
                <a:latin typeface="Times New Roman" panose="02020603050405020304" pitchFamily="18" charset="0"/>
              </a:rPr>
              <a:t>; la vasta lotta per la felicità, che non esiste veramente per ciascuno se non è la felicità di tutti, e allora si chiama giustizia” (P.-H. Simon, cit., pp. 166-167).</a:t>
            </a:r>
            <a:endParaRPr lang="it-IT" sz="2400" dirty="0"/>
          </a:p>
        </p:txBody>
      </p:sp>
      <p:sp>
        <p:nvSpPr>
          <p:cNvPr id="4" name="Segnaposto numero diapositiva 3">
            <a:extLst>
              <a:ext uri="{FF2B5EF4-FFF2-40B4-BE49-F238E27FC236}">
                <a16:creationId xmlns:a16="http://schemas.microsoft.com/office/drawing/2014/main" id="{008F54A2-766D-4A17-B132-28AFD9C76BD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64</a:t>
            </a:fld>
            <a:endParaRPr lang="en-US"/>
          </a:p>
        </p:txBody>
      </p:sp>
    </p:spTree>
    <p:extLst>
      <p:ext uri="{BB962C8B-B14F-4D97-AF65-F5344CB8AC3E}">
        <p14:creationId xmlns:p14="http://schemas.microsoft.com/office/powerpoint/2010/main" val="196818160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F1FEFE-3060-45C6-BE38-DA8C7A1B1F21}"/>
              </a:ext>
            </a:extLst>
          </p:cNvPr>
          <p:cNvSpPr>
            <a:spLocks noGrp="1"/>
          </p:cNvSpPr>
          <p:nvPr>
            <p:ph type="title"/>
          </p:nvPr>
        </p:nvSpPr>
        <p:spPr/>
        <p:txBody>
          <a:bodyPr/>
          <a:lstStyle/>
          <a:p>
            <a:r>
              <a:rPr lang="it-IT" dirty="0"/>
              <a:t>L’uomo in rivolta</a:t>
            </a:r>
          </a:p>
        </p:txBody>
      </p:sp>
      <p:sp>
        <p:nvSpPr>
          <p:cNvPr id="3" name="Segnaposto testo 2">
            <a:extLst>
              <a:ext uri="{FF2B5EF4-FFF2-40B4-BE49-F238E27FC236}">
                <a16:creationId xmlns:a16="http://schemas.microsoft.com/office/drawing/2014/main" id="{5A37A254-7BBD-4B5D-960B-8AD5DEDABCE3}"/>
              </a:ext>
            </a:extLst>
          </p:cNvPr>
          <p:cNvSpPr>
            <a:spLocks noGrp="1"/>
          </p:cNvSpPr>
          <p:nvPr>
            <p:ph type="body" idx="1"/>
          </p:nvPr>
        </p:nvSpPr>
        <p:spPr/>
        <p:txBody>
          <a:bodyPr/>
          <a:lstStyle/>
          <a:p>
            <a:pPr algn="just" rtl="0">
              <a:spcBef>
                <a:spcPts val="0"/>
              </a:spcBef>
              <a:spcAft>
                <a:spcPts val="0"/>
              </a:spcAft>
            </a:pPr>
            <a:r>
              <a:rPr lang="it-IT" sz="2200" b="0" i="0" u="none" strike="noStrike" dirty="0">
                <a:solidFill>
                  <a:srgbClr val="000000"/>
                </a:solidFill>
                <a:effectLst/>
                <a:latin typeface="Times New Roman" panose="02020603050405020304" pitchFamily="18" charset="0"/>
              </a:rPr>
              <a:t>La prospettiva morale de «La peste», elaborata su un piano narrativo, viene confermata sul piano filosofico dal saggio «L’uomo in rivolta», pubblicato del 1951. Qui Camus tenta di fondare </a:t>
            </a:r>
            <a:r>
              <a:rPr lang="it-IT" sz="2200" b="1" i="0" u="none" strike="noStrike" dirty="0">
                <a:solidFill>
                  <a:srgbClr val="000000"/>
                </a:solidFill>
                <a:effectLst/>
                <a:latin typeface="Times New Roman" panose="02020603050405020304" pitchFamily="18" charset="0"/>
              </a:rPr>
              <a:t>un’etica della rivolta </a:t>
            </a:r>
            <a:r>
              <a:rPr lang="it-IT" sz="2200" b="0" i="0" u="none" strike="noStrike" dirty="0">
                <a:solidFill>
                  <a:srgbClr val="000000"/>
                </a:solidFill>
                <a:effectLst/>
                <a:latin typeface="Times New Roman" panose="02020603050405020304" pitchFamily="18" charset="0"/>
              </a:rPr>
              <a:t>che offra all’uomo una concreta prospettiva di liberazione, al di là delle opzioni fallimentari delle rivoluzioni del Novecento.</a:t>
            </a:r>
            <a:endParaRPr lang="it-IT" sz="2200" b="0" dirty="0">
              <a:effectLst/>
            </a:endParaRPr>
          </a:p>
          <a:p>
            <a:pPr algn="just"/>
            <a:r>
              <a:rPr lang="it-IT" sz="2200" b="0" i="0" u="none" strike="noStrike" dirty="0">
                <a:solidFill>
                  <a:srgbClr val="000000"/>
                </a:solidFill>
                <a:effectLst/>
                <a:latin typeface="Times New Roman" panose="02020603050405020304" pitchFamily="18" charset="0"/>
              </a:rPr>
              <a:t>Che cosa è la rivolta per Camus? «</a:t>
            </a:r>
            <a:r>
              <a:rPr lang="it-IT" sz="2200" b="1" i="1" u="none" strike="noStrike" dirty="0">
                <a:solidFill>
                  <a:srgbClr val="000000"/>
                </a:solidFill>
                <a:effectLst/>
                <a:latin typeface="Times New Roman" panose="02020603050405020304" pitchFamily="18" charset="0"/>
              </a:rPr>
              <a:t>Rivendicare la possibilità di dare all’uomo ciò che possiede già: la magra messe dei suoi campi, il breve amore di questa terra</a:t>
            </a:r>
            <a:r>
              <a:rPr lang="it-IT" sz="2200" b="0" i="0" u="none" strike="noStrike" dirty="0">
                <a:solidFill>
                  <a:srgbClr val="000000"/>
                </a:solidFill>
                <a:effectLst/>
                <a:latin typeface="Times New Roman" panose="02020603050405020304" pitchFamily="18" charset="0"/>
              </a:rPr>
              <a:t>», cioè quel bene che, pur essendo limitato, rappresenta un diritto al quale ciascuno non può rinunciare senza rinunciare ad essere uomo.</a:t>
            </a:r>
            <a:endParaRPr lang="it-IT" sz="2200" dirty="0"/>
          </a:p>
        </p:txBody>
      </p:sp>
      <p:sp>
        <p:nvSpPr>
          <p:cNvPr id="4" name="Segnaposto numero diapositiva 3">
            <a:extLst>
              <a:ext uri="{FF2B5EF4-FFF2-40B4-BE49-F238E27FC236}">
                <a16:creationId xmlns:a16="http://schemas.microsoft.com/office/drawing/2014/main" id="{D72F076C-EE49-4BFB-B7ED-324CFA8A10BF}"/>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65</a:t>
            </a:fld>
            <a:endParaRPr lang="en-US"/>
          </a:p>
        </p:txBody>
      </p:sp>
    </p:spTree>
    <p:extLst>
      <p:ext uri="{BB962C8B-B14F-4D97-AF65-F5344CB8AC3E}">
        <p14:creationId xmlns:p14="http://schemas.microsoft.com/office/powerpoint/2010/main" val="18725790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43FBB2-5FF9-4E5F-8B91-64AC24606286}"/>
              </a:ext>
            </a:extLst>
          </p:cNvPr>
          <p:cNvSpPr>
            <a:spLocks noGrp="1"/>
          </p:cNvSpPr>
          <p:nvPr>
            <p:ph type="title"/>
          </p:nvPr>
        </p:nvSpPr>
        <p:spPr/>
        <p:txBody>
          <a:bodyPr/>
          <a:lstStyle/>
          <a:p>
            <a:r>
              <a:rPr lang="it-IT" dirty="0"/>
              <a:t>Chi è il rivoltoso?</a:t>
            </a:r>
          </a:p>
        </p:txBody>
      </p:sp>
      <p:sp>
        <p:nvSpPr>
          <p:cNvPr id="3" name="Segnaposto testo 2">
            <a:extLst>
              <a:ext uri="{FF2B5EF4-FFF2-40B4-BE49-F238E27FC236}">
                <a16:creationId xmlns:a16="http://schemas.microsoft.com/office/drawing/2014/main" id="{CC76C307-A433-4BA8-98BF-AE5693D0EDB7}"/>
              </a:ext>
            </a:extLst>
          </p:cNvPr>
          <p:cNvSpPr>
            <a:spLocks noGrp="1"/>
          </p:cNvSpPr>
          <p:nvPr>
            <p:ph type="body" idx="1"/>
          </p:nvPr>
        </p:nvSpPr>
        <p:spPr/>
        <p:txBody>
          <a:bodyPr/>
          <a:lstStyle/>
          <a:p>
            <a:pPr marL="176213" indent="52388" algn="just"/>
            <a:r>
              <a:rPr lang="it-IT" sz="1900" b="0" i="0" u="none" strike="noStrike" dirty="0">
                <a:solidFill>
                  <a:srgbClr val="000000"/>
                </a:solidFill>
                <a:effectLst/>
                <a:latin typeface="Times New Roman" panose="02020603050405020304" pitchFamily="18" charset="0"/>
              </a:rPr>
              <a:t>L’uomo in rivolta è colui che si ribella quando il diritto al bene accessibile in questa vita e in questo mondo gli viene negato da qualcuno che pretende di essere superiore. Egli pertanto è «</a:t>
            </a:r>
            <a:r>
              <a:rPr lang="it-IT" sz="1900" b="1" i="1" u="none" strike="noStrike" dirty="0">
                <a:solidFill>
                  <a:srgbClr val="000000"/>
                </a:solidFill>
                <a:effectLst/>
                <a:latin typeface="Times New Roman" panose="02020603050405020304" pitchFamily="18" charset="0"/>
              </a:rPr>
              <a:t>l’oppresso che ad un certo punto respinge l’ordine umiliante del suo superiore, è colui che tenta di liberarsi dal giogo che lo tiene in stato di schiavitù</a:t>
            </a:r>
            <a:r>
              <a:rPr lang="it-IT" sz="1900" b="0" i="1" u="none" strike="noStrike" dirty="0">
                <a:solidFill>
                  <a:srgbClr val="000000"/>
                </a:solidFill>
                <a:effectLst/>
                <a:latin typeface="Times New Roman" panose="02020603050405020304" pitchFamily="18" charset="0"/>
              </a:rPr>
              <a:t>. Lo schiavo, rifiutando la propria mortificante condizione, esige rispetto, un rispetto che per lui diviene il sommo bene, preferibile alla vita stessa. Se prima egli si era adagiato in un compromesso, ora si getta di colpo e senza esitazione nel </a:t>
            </a:r>
            <a:r>
              <a:rPr lang="it-IT" sz="1900" b="1" i="1" u="none" strike="noStrike" dirty="0">
                <a:solidFill>
                  <a:srgbClr val="000000"/>
                </a:solidFill>
                <a:effectLst/>
                <a:latin typeface="Times New Roman" panose="02020603050405020304" pitchFamily="18" charset="0"/>
              </a:rPr>
              <a:t>Tutto o Niente</a:t>
            </a:r>
            <a:r>
              <a:rPr lang="it-IT" sz="1900" b="0" i="1" u="none" strike="noStrike" dirty="0">
                <a:solidFill>
                  <a:srgbClr val="000000"/>
                </a:solidFill>
                <a:effectLst/>
                <a:latin typeface="Times New Roman" panose="02020603050405020304" pitchFamily="18" charset="0"/>
              </a:rPr>
              <a:t>. A questo punto l’uomo in rivolta vuole essere tutto, ossia identificarsi totalmente con quel bene di cui ha preso coscienza, essere riconosciuto e considerato nella propria persona, o niente, ossia perire sotto la dominazione che lo tiene soggiogato</a:t>
            </a:r>
            <a:r>
              <a:rPr lang="it-IT" sz="1900" b="0" i="0" u="none" strike="noStrike" dirty="0">
                <a:solidFill>
                  <a:srgbClr val="000000"/>
                </a:solidFill>
                <a:effectLst/>
                <a:latin typeface="Times New Roman" panose="02020603050405020304" pitchFamily="18" charset="0"/>
              </a:rPr>
              <a:t>» (A. </a:t>
            </a:r>
            <a:r>
              <a:rPr lang="it-IT" sz="1900" b="0" i="0" u="none" strike="noStrike" dirty="0" err="1">
                <a:solidFill>
                  <a:srgbClr val="000000"/>
                </a:solidFill>
                <a:effectLst/>
                <a:latin typeface="Times New Roman" panose="02020603050405020304" pitchFamily="18" charset="0"/>
              </a:rPr>
              <a:t>Scaricamazza</a:t>
            </a:r>
            <a:r>
              <a:rPr lang="it-IT" sz="1900" b="0" i="0" u="none" strike="noStrike" dirty="0">
                <a:solidFill>
                  <a:srgbClr val="000000"/>
                </a:solidFill>
                <a:effectLst/>
                <a:latin typeface="Times New Roman" panose="02020603050405020304" pitchFamily="18" charset="0"/>
              </a:rPr>
              <a:t>, </a:t>
            </a:r>
            <a:r>
              <a:rPr lang="it-IT" sz="1900" b="0" i="1" u="none" strike="noStrike" dirty="0">
                <a:solidFill>
                  <a:srgbClr val="000000"/>
                </a:solidFill>
                <a:effectLst/>
                <a:latin typeface="Times New Roman" panose="02020603050405020304" pitchFamily="18" charset="0"/>
              </a:rPr>
              <a:t>La rivolta secondo Camus</a:t>
            </a:r>
            <a:r>
              <a:rPr lang="it-IT" sz="1900" b="0" i="0" u="none" strike="noStrike" dirty="0">
                <a:solidFill>
                  <a:srgbClr val="000000"/>
                </a:solidFill>
                <a:effectLst/>
                <a:latin typeface="Times New Roman" panose="02020603050405020304" pitchFamily="18" charset="0"/>
              </a:rPr>
              <a:t>, «</a:t>
            </a:r>
            <a:r>
              <a:rPr lang="it-IT" sz="1900" b="0" i="0" u="none" strike="noStrike" dirty="0" err="1">
                <a:solidFill>
                  <a:srgbClr val="000000"/>
                </a:solidFill>
                <a:effectLst/>
                <a:latin typeface="Times New Roman" panose="02020603050405020304" pitchFamily="18" charset="0"/>
              </a:rPr>
              <a:t>Dialeghesthai</a:t>
            </a:r>
            <a:r>
              <a:rPr lang="it-IT" sz="1900" b="0" i="0" u="none" strike="noStrike" dirty="0">
                <a:solidFill>
                  <a:srgbClr val="000000"/>
                </a:solidFill>
                <a:effectLst/>
                <a:latin typeface="Times New Roman" panose="02020603050405020304" pitchFamily="18" charset="0"/>
              </a:rPr>
              <a:t>» 12 [2010]).</a:t>
            </a:r>
            <a:endParaRPr lang="it-IT" sz="1900" dirty="0"/>
          </a:p>
        </p:txBody>
      </p:sp>
      <p:sp>
        <p:nvSpPr>
          <p:cNvPr id="4" name="Segnaposto numero diapositiva 3">
            <a:extLst>
              <a:ext uri="{FF2B5EF4-FFF2-40B4-BE49-F238E27FC236}">
                <a16:creationId xmlns:a16="http://schemas.microsoft.com/office/drawing/2014/main" id="{4520C651-4EFA-4CBA-A6AB-D8F9CB04783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66</a:t>
            </a:fld>
            <a:endParaRPr lang="en-US"/>
          </a:p>
        </p:txBody>
      </p:sp>
    </p:spTree>
    <p:extLst>
      <p:ext uri="{BB962C8B-B14F-4D97-AF65-F5344CB8AC3E}">
        <p14:creationId xmlns:p14="http://schemas.microsoft.com/office/powerpoint/2010/main" val="180029485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F81C3E-9001-4203-89CE-B50FE6A7C190}"/>
              </a:ext>
            </a:extLst>
          </p:cNvPr>
          <p:cNvSpPr>
            <a:spLocks noGrp="1"/>
          </p:cNvSpPr>
          <p:nvPr>
            <p:ph type="title"/>
          </p:nvPr>
        </p:nvSpPr>
        <p:spPr/>
        <p:txBody>
          <a:bodyPr/>
          <a:lstStyle/>
          <a:p>
            <a:r>
              <a:rPr lang="it-IT" dirty="0"/>
              <a:t>La solidarietà</a:t>
            </a:r>
          </a:p>
        </p:txBody>
      </p:sp>
      <p:sp>
        <p:nvSpPr>
          <p:cNvPr id="3" name="Segnaposto testo 2">
            <a:extLst>
              <a:ext uri="{FF2B5EF4-FFF2-40B4-BE49-F238E27FC236}">
                <a16:creationId xmlns:a16="http://schemas.microsoft.com/office/drawing/2014/main" id="{642EA1B5-7BF7-42DC-B2BD-08D082D6036C}"/>
              </a:ext>
            </a:extLst>
          </p:cNvPr>
          <p:cNvSpPr>
            <a:spLocks noGrp="1"/>
          </p:cNvSpPr>
          <p:nvPr>
            <p:ph type="body" idx="1"/>
          </p:nvPr>
        </p:nvSpPr>
        <p:spPr/>
        <p:txBody>
          <a:bodyPr/>
          <a:lstStyle/>
          <a:p>
            <a:pPr algn="just" rtl="0">
              <a:spcBef>
                <a:spcPts val="0"/>
              </a:spcBef>
              <a:spcAft>
                <a:spcPts val="0"/>
              </a:spcAft>
            </a:pPr>
            <a:r>
              <a:rPr lang="it-IT" sz="2400" b="0" i="0" u="none" strike="noStrike" dirty="0">
                <a:solidFill>
                  <a:srgbClr val="000000"/>
                </a:solidFill>
                <a:effectLst/>
                <a:latin typeface="Times New Roman" panose="02020603050405020304" pitchFamily="18" charset="0"/>
              </a:rPr>
              <a:t>Nel momento della rivolta, l’uomo sperimenta la solidarietà con gli altri esseri umani, </a:t>
            </a:r>
            <a:r>
              <a:rPr lang="it-IT" sz="2400" b="1" i="0" u="none" strike="noStrike" dirty="0">
                <a:solidFill>
                  <a:srgbClr val="000000"/>
                </a:solidFill>
                <a:effectLst/>
                <a:latin typeface="Times New Roman" panose="02020603050405020304" pitchFamily="18" charset="0"/>
              </a:rPr>
              <a:t>passa dall’io al noi perché agita un senso comune di giustizia che gli fa sentire la comunanza con tutti coloro che sperimentano situazioni di ingiustizia</a:t>
            </a:r>
            <a:r>
              <a:rPr lang="it-IT" sz="2400" b="0" i="0" u="none" strike="noStrike" dirty="0">
                <a:solidFill>
                  <a:srgbClr val="000000"/>
                </a:solidFill>
                <a:effectLst/>
                <a:latin typeface="Times New Roman" panose="02020603050405020304" pitchFamily="18" charset="0"/>
              </a:rPr>
              <a:t>…</a:t>
            </a:r>
            <a:endParaRPr lang="it-IT" sz="2400" b="0" dirty="0">
              <a:effectLst/>
            </a:endParaRPr>
          </a:p>
          <a:p>
            <a:pPr algn="just"/>
            <a:r>
              <a:rPr lang="it-IT" sz="2400" b="0" i="0" u="none" strike="noStrike" dirty="0">
                <a:solidFill>
                  <a:srgbClr val="000000"/>
                </a:solidFill>
                <a:effectLst/>
                <a:latin typeface="Times New Roman" panose="02020603050405020304" pitchFamily="18" charset="0"/>
              </a:rPr>
              <a:t>Nella rivolta egli scopre che esseri umani non può darsi nell’oppressione, e che l’individuo non appena prende coscienza di ciò diventa una comunità: di qui l’assioma «</a:t>
            </a:r>
            <a:r>
              <a:rPr lang="it-IT" sz="2400" b="1" i="0" u="none" strike="noStrike" dirty="0">
                <a:solidFill>
                  <a:srgbClr val="000000"/>
                </a:solidFill>
                <a:effectLst/>
                <a:latin typeface="Times New Roman" panose="02020603050405020304" pitchFamily="18" charset="0"/>
              </a:rPr>
              <a:t>mi rivolto dunque siamo</a:t>
            </a:r>
            <a:r>
              <a:rPr lang="it-IT" sz="2400" b="0" i="0" u="none" strike="noStrike" dirty="0">
                <a:solidFill>
                  <a:srgbClr val="000000"/>
                </a:solidFill>
                <a:effectLst/>
                <a:latin typeface="Times New Roman" panose="02020603050405020304" pitchFamily="18" charset="0"/>
              </a:rPr>
              <a:t>».</a:t>
            </a:r>
            <a:endParaRPr lang="it-IT" sz="2400" dirty="0"/>
          </a:p>
        </p:txBody>
      </p:sp>
      <p:sp>
        <p:nvSpPr>
          <p:cNvPr id="4" name="Segnaposto numero diapositiva 3">
            <a:extLst>
              <a:ext uri="{FF2B5EF4-FFF2-40B4-BE49-F238E27FC236}">
                <a16:creationId xmlns:a16="http://schemas.microsoft.com/office/drawing/2014/main" id="{3FD385E9-0EFA-4A39-8E64-476DC7484A2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67</a:t>
            </a:fld>
            <a:endParaRPr lang="en-US"/>
          </a:p>
        </p:txBody>
      </p:sp>
    </p:spTree>
    <p:extLst>
      <p:ext uri="{BB962C8B-B14F-4D97-AF65-F5344CB8AC3E}">
        <p14:creationId xmlns:p14="http://schemas.microsoft.com/office/powerpoint/2010/main" val="159646096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4338F1-4A24-46EE-863D-B75C66154471}"/>
              </a:ext>
            </a:extLst>
          </p:cNvPr>
          <p:cNvSpPr>
            <a:spLocks noGrp="1"/>
          </p:cNvSpPr>
          <p:nvPr>
            <p:ph type="title"/>
          </p:nvPr>
        </p:nvSpPr>
        <p:spPr/>
        <p:txBody>
          <a:bodyPr/>
          <a:lstStyle/>
          <a:p>
            <a:r>
              <a:rPr lang="it-IT" dirty="0"/>
              <a:t>La rivoluzione e la rivolta</a:t>
            </a:r>
          </a:p>
        </p:txBody>
      </p:sp>
      <p:sp>
        <p:nvSpPr>
          <p:cNvPr id="3" name="Segnaposto testo 2">
            <a:extLst>
              <a:ext uri="{FF2B5EF4-FFF2-40B4-BE49-F238E27FC236}">
                <a16:creationId xmlns:a16="http://schemas.microsoft.com/office/drawing/2014/main" id="{9F6374F5-A3EF-4484-BA07-5B71886308C9}"/>
              </a:ext>
            </a:extLst>
          </p:cNvPr>
          <p:cNvSpPr>
            <a:spLocks noGrp="1"/>
          </p:cNvSpPr>
          <p:nvPr>
            <p:ph type="body" idx="1"/>
          </p:nvPr>
        </p:nvSpPr>
        <p:spPr/>
        <p:txBody>
          <a:bodyPr/>
          <a:lstStyle/>
          <a:p>
            <a:pPr marL="176213" indent="52388" algn="just"/>
            <a:r>
              <a:rPr lang="it-IT" sz="2400" b="0" i="0" u="none" strike="noStrike" dirty="0">
                <a:solidFill>
                  <a:srgbClr val="000000"/>
                </a:solidFill>
                <a:effectLst/>
                <a:latin typeface="Times New Roman" panose="02020603050405020304" pitchFamily="18" charset="0"/>
              </a:rPr>
              <a:t>La rivoluzione, pur nascendo dalla rivolta, ne rappresenta una sorta di </a:t>
            </a:r>
            <a:r>
              <a:rPr lang="it-IT" sz="2400" b="1" i="0" u="none" strike="noStrike" dirty="0">
                <a:solidFill>
                  <a:srgbClr val="000000"/>
                </a:solidFill>
                <a:effectLst/>
                <a:latin typeface="Times New Roman" panose="02020603050405020304" pitchFamily="18" charset="0"/>
              </a:rPr>
              <a:t>tradimento</a:t>
            </a:r>
            <a:r>
              <a:rPr lang="it-IT" sz="2400" b="0" i="0" u="none" strike="noStrike" dirty="0">
                <a:solidFill>
                  <a:srgbClr val="000000"/>
                </a:solidFill>
                <a:effectLst/>
                <a:latin typeface="Times New Roman" panose="02020603050405020304" pitchFamily="18" charset="0"/>
              </a:rPr>
              <a:t>. Infatti </a:t>
            </a:r>
            <a:r>
              <a:rPr lang="it-IT" sz="2400" b="1" i="0" u="none" strike="noStrike" dirty="0">
                <a:solidFill>
                  <a:srgbClr val="000000"/>
                </a:solidFill>
                <a:effectLst/>
                <a:latin typeface="Times New Roman" panose="02020603050405020304" pitchFamily="18" charset="0"/>
              </a:rPr>
              <a:t>la rivolta </a:t>
            </a:r>
            <a:r>
              <a:rPr lang="it-IT" sz="2400" b="0" i="0" u="none" strike="noStrike" dirty="0">
                <a:solidFill>
                  <a:srgbClr val="000000"/>
                </a:solidFill>
                <a:effectLst/>
                <a:latin typeface="Times New Roman" panose="02020603050405020304" pitchFamily="18" charset="0"/>
              </a:rPr>
              <a:t>si situa nel presente concreto dell’uomo, e sceglie tra l’alternativa che si presenta qui ed ora: essere sottomesso o essere libero. </a:t>
            </a:r>
            <a:r>
              <a:rPr lang="it-IT" sz="2400" b="1" i="0" u="none" strike="noStrike" dirty="0">
                <a:solidFill>
                  <a:srgbClr val="000000"/>
                </a:solidFill>
                <a:effectLst/>
                <a:latin typeface="Times New Roman" panose="02020603050405020304" pitchFamily="18" charset="0"/>
              </a:rPr>
              <a:t>La rivoluzione</a:t>
            </a:r>
            <a:r>
              <a:rPr lang="it-IT" sz="2400" b="0" i="0" u="none" strike="noStrike" dirty="0">
                <a:solidFill>
                  <a:srgbClr val="000000"/>
                </a:solidFill>
                <a:effectLst/>
                <a:latin typeface="Times New Roman" panose="02020603050405020304" pitchFamily="18" charset="0"/>
              </a:rPr>
              <a:t>, che pure ambisce alla libertà, finisce per sacrificarla in nome di un </a:t>
            </a:r>
            <a:r>
              <a:rPr lang="it-IT" sz="2400" b="1" i="0" u="none" strike="noStrike" dirty="0">
                <a:solidFill>
                  <a:srgbClr val="000000"/>
                </a:solidFill>
                <a:effectLst/>
                <a:latin typeface="Times New Roman" panose="02020603050405020304" pitchFamily="18" charset="0"/>
              </a:rPr>
              <a:t>regno futuro </a:t>
            </a:r>
            <a:r>
              <a:rPr lang="it-IT" sz="2400" b="0" i="0" u="none" strike="noStrike" dirty="0">
                <a:solidFill>
                  <a:srgbClr val="000000"/>
                </a:solidFill>
                <a:effectLst/>
                <a:latin typeface="Times New Roman" panose="02020603050405020304" pitchFamily="18" charset="0"/>
              </a:rPr>
              <a:t>e a venire in cui le contraddizioni della storia saranno definitivamente risolte. Questo legittima i rivoluzionari – e la polemica di Camus è rivolta soprattutto contro il marxismo – a </a:t>
            </a:r>
            <a:r>
              <a:rPr lang="it-IT" sz="2400" b="1" i="0" u="none" strike="noStrike" dirty="0">
                <a:solidFill>
                  <a:srgbClr val="000000"/>
                </a:solidFill>
                <a:effectLst/>
                <a:latin typeface="Times New Roman" panose="02020603050405020304" pitchFamily="18" charset="0"/>
              </a:rPr>
              <a:t>sacrificare la libertà di oggi, per </a:t>
            </a:r>
            <a:r>
              <a:rPr lang="it-IT" sz="2400" b="1" i="1" u="sng" strike="noStrike" dirty="0">
                <a:solidFill>
                  <a:srgbClr val="000000"/>
                </a:solidFill>
                <a:effectLst/>
                <a:latin typeface="Times New Roman" panose="02020603050405020304" pitchFamily="18" charset="0"/>
              </a:rPr>
              <a:t>costringere</a:t>
            </a:r>
            <a:r>
              <a:rPr lang="it-IT" sz="2400" b="1" i="0" u="none" strike="noStrike" dirty="0">
                <a:solidFill>
                  <a:srgbClr val="000000"/>
                </a:solidFill>
                <a:effectLst/>
                <a:latin typeface="Times New Roman" panose="02020603050405020304" pitchFamily="18" charset="0"/>
              </a:rPr>
              <a:t> tutti a incamminarsi verso una libertà futura</a:t>
            </a:r>
            <a:r>
              <a:rPr lang="it-IT" sz="2400" b="0" i="0" u="none" strike="noStrike" dirty="0">
                <a:solidFill>
                  <a:srgbClr val="000000"/>
                </a:solidFill>
                <a:effectLst/>
                <a:latin typeface="Times New Roman" panose="02020603050405020304" pitchFamily="18" charset="0"/>
              </a:rPr>
              <a:t>. </a:t>
            </a:r>
            <a:endParaRPr lang="it-IT" sz="2400" dirty="0"/>
          </a:p>
        </p:txBody>
      </p:sp>
      <p:sp>
        <p:nvSpPr>
          <p:cNvPr id="4" name="Segnaposto numero diapositiva 3">
            <a:extLst>
              <a:ext uri="{FF2B5EF4-FFF2-40B4-BE49-F238E27FC236}">
                <a16:creationId xmlns:a16="http://schemas.microsoft.com/office/drawing/2014/main" id="{8AD39F24-9839-4EA8-A684-F6722C53A47E}"/>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68</a:t>
            </a:fld>
            <a:endParaRPr lang="en-US"/>
          </a:p>
        </p:txBody>
      </p:sp>
    </p:spTree>
    <p:extLst>
      <p:ext uri="{BB962C8B-B14F-4D97-AF65-F5344CB8AC3E}">
        <p14:creationId xmlns:p14="http://schemas.microsoft.com/office/powerpoint/2010/main" val="89246938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05E8AA-951F-437B-AA5B-38C7FC8B5B51}"/>
              </a:ext>
            </a:extLst>
          </p:cNvPr>
          <p:cNvSpPr>
            <a:spLocks noGrp="1"/>
          </p:cNvSpPr>
          <p:nvPr>
            <p:ph type="title"/>
          </p:nvPr>
        </p:nvSpPr>
        <p:spPr/>
        <p:txBody>
          <a:bodyPr/>
          <a:lstStyle/>
          <a:p>
            <a:r>
              <a:rPr lang="it-IT" dirty="0"/>
              <a:t>La rivoluzione messianica</a:t>
            </a:r>
          </a:p>
        </p:txBody>
      </p:sp>
      <p:sp>
        <p:nvSpPr>
          <p:cNvPr id="3" name="Segnaposto testo 2">
            <a:extLst>
              <a:ext uri="{FF2B5EF4-FFF2-40B4-BE49-F238E27FC236}">
                <a16:creationId xmlns:a16="http://schemas.microsoft.com/office/drawing/2014/main" id="{3B9AB122-086B-4FC8-8CC3-73285DC5D3AD}"/>
              </a:ext>
            </a:extLst>
          </p:cNvPr>
          <p:cNvSpPr>
            <a:spLocks noGrp="1"/>
          </p:cNvSpPr>
          <p:nvPr>
            <p:ph type="body" idx="1"/>
          </p:nvPr>
        </p:nvSpPr>
        <p:spPr/>
        <p:txBody>
          <a:bodyPr/>
          <a:lstStyle/>
          <a:p>
            <a:pPr marL="176213" indent="52388" algn="just"/>
            <a:r>
              <a:rPr lang="it-IT" sz="2200" dirty="0">
                <a:latin typeface="Times New Roman" panose="02020603050405020304" pitchFamily="18" charset="0"/>
              </a:rPr>
              <a:t>La rivoluzione</a:t>
            </a:r>
            <a:r>
              <a:rPr lang="it-IT" sz="2200" b="0" i="0" u="none" strike="noStrike" dirty="0">
                <a:solidFill>
                  <a:srgbClr val="000000"/>
                </a:solidFill>
                <a:effectLst/>
                <a:latin typeface="Times New Roman" panose="02020603050405020304" pitchFamily="18" charset="0"/>
              </a:rPr>
              <a:t> assume sempre le forme di una promessa messianica (da </a:t>
            </a:r>
            <a:r>
              <a:rPr lang="it-IT" sz="2200" b="1" i="0" u="none" strike="noStrike" dirty="0">
                <a:solidFill>
                  <a:srgbClr val="000000"/>
                </a:solidFill>
                <a:effectLst/>
                <a:latin typeface="Times New Roman" panose="02020603050405020304" pitchFamily="18" charset="0"/>
              </a:rPr>
              <a:t>Messia</a:t>
            </a:r>
            <a:r>
              <a:rPr lang="it-IT" sz="2200" b="0" i="0" u="none" strike="noStrike" dirty="0">
                <a:solidFill>
                  <a:srgbClr val="000000"/>
                </a:solidFill>
                <a:effectLst/>
                <a:latin typeface="Times New Roman" panose="02020603050405020304" pitchFamily="18" charset="0"/>
              </a:rPr>
              <a:t>, personaggio religioso, protagonista delle religioni monoteiste – giudaismo, cristianesimo, islam – ritenuto l’inviato di Dio che alla fine dei tempi salverà l’umanità intera) e para religiosa, che, </a:t>
            </a:r>
            <a:r>
              <a:rPr lang="it-IT" sz="2200" b="1" i="0" u="none" strike="noStrike" dirty="0">
                <a:solidFill>
                  <a:srgbClr val="000000"/>
                </a:solidFill>
                <a:effectLst/>
                <a:latin typeface="Times New Roman" panose="02020603050405020304" pitchFamily="18" charset="0"/>
              </a:rPr>
              <a:t>mettendo l’uomo di fronte alla promessa di una felicità assoluta e definitiva, riproduce in un contesto non più religioso, quella forma di credenza in una verità assoluta e trascendente che legittima ogni oppressione</a:t>
            </a:r>
            <a:r>
              <a:rPr lang="it-IT" sz="2200" b="0" i="0" u="none" strike="noStrike" dirty="0">
                <a:solidFill>
                  <a:srgbClr val="000000"/>
                </a:solidFill>
                <a:effectLst/>
                <a:latin typeface="Times New Roman" panose="02020603050405020304" pitchFamily="18" charset="0"/>
              </a:rPr>
              <a:t>. Pertanto se il comunismo marxista può esprimere contro il potere una violenza rivoluzionaria e liberatrice, essa si trasformerà, una volta conquistato il potere, in violenza legale e in terrore di Stato.</a:t>
            </a:r>
            <a:endParaRPr lang="it-IT" sz="2200" dirty="0"/>
          </a:p>
        </p:txBody>
      </p:sp>
      <p:sp>
        <p:nvSpPr>
          <p:cNvPr id="4" name="Segnaposto numero diapositiva 3">
            <a:extLst>
              <a:ext uri="{FF2B5EF4-FFF2-40B4-BE49-F238E27FC236}">
                <a16:creationId xmlns:a16="http://schemas.microsoft.com/office/drawing/2014/main" id="{14A67979-E12C-4FB8-8EFB-775ACFDFC0B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69</a:t>
            </a:fld>
            <a:endParaRPr lang="en-US"/>
          </a:p>
        </p:txBody>
      </p:sp>
    </p:spTree>
    <p:extLst>
      <p:ext uri="{BB962C8B-B14F-4D97-AF65-F5344CB8AC3E}">
        <p14:creationId xmlns:p14="http://schemas.microsoft.com/office/powerpoint/2010/main" val="2089765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08"/>
        <p:cNvGrpSpPr/>
        <p:nvPr/>
      </p:nvGrpSpPr>
      <p:grpSpPr>
        <a:xfrm>
          <a:off x="0" y="0"/>
          <a:ext cx="0" cy="0"/>
          <a:chOff x="0" y="0"/>
          <a:chExt cx="0" cy="0"/>
        </a:xfrm>
      </p:grpSpPr>
      <p:sp>
        <p:nvSpPr>
          <p:cNvPr id="409" name="Google Shape;409;p7"/>
          <p:cNvSpPr txBox="1">
            <a:spLocks noGrp="1"/>
          </p:cNvSpPr>
          <p:nvPr>
            <p:ph type="body" idx="1"/>
          </p:nvPr>
        </p:nvSpPr>
        <p:spPr>
          <a:xfrm>
            <a:off x="0" y="1773237"/>
            <a:ext cx="8964612" cy="4895850"/>
          </a:xfrm>
          <a:prstGeom prst="rect">
            <a:avLst/>
          </a:prstGeom>
          <a:noFill/>
          <a:ln>
            <a:noFill/>
          </a:ln>
        </p:spPr>
        <p:txBody>
          <a:bodyPr spcFirstLastPara="1" wrap="square" lIns="91425" tIns="45700" rIns="91425" bIns="45700" anchor="t" anchorCtr="0">
            <a:noAutofit/>
          </a:bodyPr>
          <a:lstStyle/>
          <a:p>
            <a:pPr marL="342900" marR="0" lvl="0" indent="-342900" algn="ctr" rtl="0">
              <a:lnSpc>
                <a:spcPct val="100000"/>
              </a:lnSpc>
              <a:spcBef>
                <a:spcPts val="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Le suddette conclusioni </a:t>
            </a:r>
            <a:endParaRPr/>
          </a:p>
          <a:p>
            <a:pPr marL="342900" marR="0" lvl="0" indent="-342900" algn="ctr" rtl="0">
              <a:lnSpc>
                <a:spcPct val="10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Heidegger raggiunge sviluppando un’</a:t>
            </a:r>
            <a:endParaRPr/>
          </a:p>
          <a:p>
            <a:pPr marL="342900" marR="0" lvl="0" indent="-342900" algn="ctr" rtl="0">
              <a:lnSpc>
                <a:spcPct val="10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ANALITICA ESISTENZIALE</a:t>
            </a:r>
            <a:endParaRPr/>
          </a:p>
          <a:p>
            <a:pPr marL="342900" marR="0" lvl="0" indent="-342900" algn="ctr" rtl="0">
              <a:lnSpc>
                <a:spcPct val="100000"/>
              </a:lnSpc>
              <a:spcBef>
                <a:spcPts val="64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finalizzata ad indagare l’ente che si pone la domanda sull’essere</a:t>
            </a:r>
            <a:endParaRPr/>
          </a:p>
        </p:txBody>
      </p:sp>
      <p:sp>
        <p:nvSpPr>
          <p:cNvPr id="410" name="Google Shape;410;p7"/>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11" name="Google Shape;411;p7"/>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7</a:t>
            </a:fld>
            <a:endParaRPr/>
          </a:p>
        </p:txBody>
      </p:sp>
      <p:sp>
        <p:nvSpPr>
          <p:cNvPr id="2" name="Segnaposto numero diapositiva 1">
            <a:extLst>
              <a:ext uri="{FF2B5EF4-FFF2-40B4-BE49-F238E27FC236}">
                <a16:creationId xmlns:a16="http://schemas.microsoft.com/office/drawing/2014/main" id="{8763C811-858B-4AAB-80EE-06DBFF21E19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3BAE82-A242-4C8E-822D-27D0B4431E62}"/>
              </a:ext>
            </a:extLst>
          </p:cNvPr>
          <p:cNvSpPr>
            <a:spLocks noGrp="1"/>
          </p:cNvSpPr>
          <p:nvPr>
            <p:ph type="title"/>
          </p:nvPr>
        </p:nvSpPr>
        <p:spPr/>
        <p:txBody>
          <a:bodyPr/>
          <a:lstStyle/>
          <a:p>
            <a:r>
              <a:rPr lang="it-IT" dirty="0"/>
              <a:t>(Una precisazione)</a:t>
            </a:r>
          </a:p>
        </p:txBody>
      </p:sp>
      <p:sp>
        <p:nvSpPr>
          <p:cNvPr id="3" name="Segnaposto testo 2">
            <a:extLst>
              <a:ext uri="{FF2B5EF4-FFF2-40B4-BE49-F238E27FC236}">
                <a16:creationId xmlns:a16="http://schemas.microsoft.com/office/drawing/2014/main" id="{EB1551BC-28F0-49EF-8B6E-B6162570ECFA}"/>
              </a:ext>
            </a:extLst>
          </p:cNvPr>
          <p:cNvSpPr>
            <a:spLocks noGrp="1"/>
          </p:cNvSpPr>
          <p:nvPr>
            <p:ph type="body" idx="1"/>
          </p:nvPr>
        </p:nvSpPr>
        <p:spPr/>
        <p:txBody>
          <a:bodyPr/>
          <a:lstStyle/>
          <a:p>
            <a:pPr marL="265113" indent="-36513" algn="just"/>
            <a:r>
              <a:rPr lang="it-IT" sz="1500" dirty="0"/>
              <a:t>Assimilare il marxismo a una sorta di religione messianica è sicuramente corretto. Camus, però, non insiste abbastanza sulla differenza specifica del marxismo rispetto alle tradizionali religioni. Si tratta del fatto che </a:t>
            </a:r>
            <a:r>
              <a:rPr lang="it-IT" sz="1500" b="1" dirty="0"/>
              <a:t>il regno promesso dalle religioni è trascendente</a:t>
            </a:r>
            <a:r>
              <a:rPr lang="it-IT" sz="1500" dirty="0"/>
              <a:t>, cioè oltre la vita presente dell’uomo e oltre il mondo visibile, sensibile, sociale e politico che egli vive. Tale regno messianico si ottiene per mezzo della fede e di una condotta coerente con i suoi principi, NON con una rivoluzione politica e NON con la distruzione del nemico politico, anche quando questo sia ritenuto un ingiusto oppressore. </a:t>
            </a:r>
            <a:r>
              <a:rPr lang="it-IT" sz="1500" b="1" dirty="0"/>
              <a:t>La politica e la religione, in particolare nella religione cristiana, sono ben distinte</a:t>
            </a:r>
            <a:r>
              <a:rPr lang="it-IT" sz="1500" dirty="0"/>
              <a:t>. </a:t>
            </a:r>
          </a:p>
          <a:p>
            <a:pPr marL="265113" indent="-36513" algn="just"/>
            <a:r>
              <a:rPr lang="it-IT" sz="1500" dirty="0"/>
              <a:t>Al contrario il </a:t>
            </a:r>
            <a:r>
              <a:rPr lang="it-IT" sz="1500" b="1" dirty="0"/>
              <a:t>regno promesso dal marxismo è un società storica, immanente e politica</a:t>
            </a:r>
            <a:r>
              <a:rPr lang="it-IT" sz="1500" dirty="0"/>
              <a:t>. L’utopia marxista immagina il nostro mondo purificato dal male e dall’ingiustizia e attribuisce al partito comunista questo compito di purificazione. Di qui viene tutta la violenza della rivoluzione comunista: coloro che resistono al progetto del comunismo sono considerati partigiani del male assoluto che impediscono la realizzazione di un sogno. Quindi vanno colpiti con la massima violenza, per distruggere, con la violenza di oggi, la possibile violenza di domani e preparare un modo favoloso e stupendo. L’effetto di questa utopia è che il mondo favoloso non verrà mai, mentre la disumana violenza dei suoi adepti rimane a segnare quell’inferno che essi hanno prodotto, credendo di costruire un paradiso sulla Terra.</a:t>
            </a:r>
          </a:p>
        </p:txBody>
      </p:sp>
      <p:sp>
        <p:nvSpPr>
          <p:cNvPr id="4" name="Segnaposto numero diapositiva 3">
            <a:extLst>
              <a:ext uri="{FF2B5EF4-FFF2-40B4-BE49-F238E27FC236}">
                <a16:creationId xmlns:a16="http://schemas.microsoft.com/office/drawing/2014/main" id="{7B928AF6-F9CE-41AE-9DAE-F9672CD6948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70</a:t>
            </a:fld>
            <a:endParaRPr lang="en-US"/>
          </a:p>
        </p:txBody>
      </p:sp>
    </p:spTree>
    <p:extLst>
      <p:ext uri="{BB962C8B-B14F-4D97-AF65-F5344CB8AC3E}">
        <p14:creationId xmlns:p14="http://schemas.microsoft.com/office/powerpoint/2010/main" val="35819437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E01FCD1-9165-4F50-B9C3-EBEFB406541F}"/>
              </a:ext>
            </a:extLst>
          </p:cNvPr>
          <p:cNvSpPr>
            <a:spLocks noGrp="1"/>
          </p:cNvSpPr>
          <p:nvPr>
            <p:ph type="title"/>
          </p:nvPr>
        </p:nvSpPr>
        <p:spPr/>
        <p:txBody>
          <a:bodyPr/>
          <a:lstStyle/>
          <a:p>
            <a:r>
              <a:rPr lang="it-IT" dirty="0"/>
              <a:t>Il messianismo marxista</a:t>
            </a:r>
          </a:p>
        </p:txBody>
      </p:sp>
      <p:sp>
        <p:nvSpPr>
          <p:cNvPr id="3" name="Segnaposto testo 2">
            <a:extLst>
              <a:ext uri="{FF2B5EF4-FFF2-40B4-BE49-F238E27FC236}">
                <a16:creationId xmlns:a16="http://schemas.microsoft.com/office/drawing/2014/main" id="{34F8DE11-05EB-4ECF-9202-91F289A043B7}"/>
              </a:ext>
            </a:extLst>
          </p:cNvPr>
          <p:cNvSpPr>
            <a:spLocks noGrp="1"/>
          </p:cNvSpPr>
          <p:nvPr>
            <p:ph type="body" idx="1"/>
          </p:nvPr>
        </p:nvSpPr>
        <p:spPr/>
        <p:txBody>
          <a:bodyPr/>
          <a:lstStyle/>
          <a:p>
            <a:pPr marL="265113" indent="-36513" algn="just"/>
            <a:r>
              <a:rPr lang="it-IT" sz="2000" b="0" i="0" u="none" strike="noStrike" dirty="0">
                <a:solidFill>
                  <a:srgbClr val="000000"/>
                </a:solidFill>
                <a:effectLst/>
                <a:latin typeface="Times New Roman" panose="02020603050405020304" pitchFamily="18" charset="0"/>
              </a:rPr>
              <a:t>Nel messianismo marxista </a:t>
            </a:r>
            <a:r>
              <a:rPr lang="it-IT" sz="2000" b="1" i="0" u="none" strike="noStrike" dirty="0">
                <a:solidFill>
                  <a:srgbClr val="000000"/>
                </a:solidFill>
                <a:effectLst/>
                <a:latin typeface="Times New Roman" panose="02020603050405020304" pitchFamily="18" charset="0"/>
              </a:rPr>
              <a:t>il valore dell’uomo scompare, dunque, di fronte alla felicità futura dell’umanità</a:t>
            </a:r>
            <a:r>
              <a:rPr lang="it-IT" sz="2000" b="0" i="0" u="none" strike="noStrike" dirty="0">
                <a:solidFill>
                  <a:srgbClr val="000000"/>
                </a:solidFill>
                <a:effectLst/>
                <a:latin typeface="Times New Roman" panose="02020603050405020304" pitchFamily="18" charset="0"/>
              </a:rPr>
              <a:t>. Si tratta di un messianismo che si edifica contro le vittime, perché non fa altro che far perdurare la loro condizione, promettendo che un giorno tale condizione sarà eliminata. </a:t>
            </a:r>
            <a:r>
              <a:rPr lang="it-IT" sz="2000" dirty="0">
                <a:latin typeface="Times New Roman" panose="02020603050405020304" pitchFamily="18" charset="0"/>
              </a:rPr>
              <a:t>Tale</a:t>
            </a:r>
            <a:r>
              <a:rPr lang="it-IT" sz="2000" b="0" i="0" u="none" strike="noStrike" dirty="0">
                <a:solidFill>
                  <a:srgbClr val="000000"/>
                </a:solidFill>
                <a:effectLst/>
                <a:latin typeface="Times New Roman" panose="02020603050405020304" pitchFamily="18" charset="0"/>
              </a:rPr>
              <a:t> promessa, però, non si può mantenere alla luce della stessa dottrina marxista. </a:t>
            </a:r>
            <a:r>
              <a:rPr lang="it-IT" sz="2000" b="1" i="0" u="none" strike="noStrike" dirty="0">
                <a:solidFill>
                  <a:srgbClr val="000000"/>
                </a:solidFill>
                <a:effectLst/>
                <a:latin typeface="Times New Roman" panose="02020603050405020304" pitchFamily="18" charset="0"/>
              </a:rPr>
              <a:t>Infatti il marxismo ha dato vita allo stalinismo, che vuole essere la realizzazione del comunismo, sviluppando al contempo un formidabile apparato repressivo</a:t>
            </a:r>
            <a:r>
              <a:rPr lang="it-IT" sz="2000" b="0" i="0" u="none" strike="noStrike" dirty="0">
                <a:solidFill>
                  <a:srgbClr val="000000"/>
                </a:solidFill>
                <a:effectLst/>
                <a:latin typeface="Times New Roman" panose="02020603050405020304" pitchFamily="18" charset="0"/>
              </a:rPr>
              <a:t>. Ma o il comunismo ha determinato la nascita della società senza classi preconizzata da Marx, e allora nessun apparato repressivo è giustificabile; oppure non l’ha realizzata e allora la teoria marxiana su cui si fonda è semplicemente </a:t>
            </a:r>
            <a:r>
              <a:rPr lang="it-IT" sz="2000" b="1" i="0" u="none" strike="noStrike" dirty="0">
                <a:solidFill>
                  <a:srgbClr val="000000"/>
                </a:solidFill>
                <a:effectLst/>
                <a:latin typeface="Times New Roman" panose="02020603050405020304" pitchFamily="18" charset="0"/>
              </a:rPr>
              <a:t>falsa</a:t>
            </a:r>
            <a:r>
              <a:rPr lang="it-IT" sz="2000" b="0" i="0" u="none" strike="noStrike" dirty="0">
                <a:solidFill>
                  <a:srgbClr val="000000"/>
                </a:solidFill>
                <a:effectLst/>
                <a:latin typeface="Times New Roman" panose="02020603050405020304" pitchFamily="18" charset="0"/>
              </a:rPr>
              <a:t>.</a:t>
            </a:r>
            <a:endParaRPr lang="it-IT" sz="2000" dirty="0"/>
          </a:p>
        </p:txBody>
      </p:sp>
      <p:sp>
        <p:nvSpPr>
          <p:cNvPr id="4" name="Segnaposto numero diapositiva 3">
            <a:extLst>
              <a:ext uri="{FF2B5EF4-FFF2-40B4-BE49-F238E27FC236}">
                <a16:creationId xmlns:a16="http://schemas.microsoft.com/office/drawing/2014/main" id="{B944C019-F861-4383-85C4-AEA9D2269FF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71</a:t>
            </a:fld>
            <a:endParaRPr lang="en-US"/>
          </a:p>
        </p:txBody>
      </p:sp>
    </p:spTree>
    <p:extLst>
      <p:ext uri="{BB962C8B-B14F-4D97-AF65-F5344CB8AC3E}">
        <p14:creationId xmlns:p14="http://schemas.microsoft.com/office/powerpoint/2010/main" val="230755300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DFCC53-3D3A-46F9-B9A2-E4F8B08D9ED1}"/>
              </a:ext>
            </a:extLst>
          </p:cNvPr>
          <p:cNvSpPr>
            <a:spLocks noGrp="1"/>
          </p:cNvSpPr>
          <p:nvPr>
            <p:ph type="title"/>
          </p:nvPr>
        </p:nvSpPr>
        <p:spPr/>
        <p:txBody>
          <a:bodyPr/>
          <a:lstStyle/>
          <a:p>
            <a:r>
              <a:rPr lang="it-IT" dirty="0"/>
              <a:t>Non si uccide in nome di un’idea</a:t>
            </a:r>
          </a:p>
        </p:txBody>
      </p:sp>
      <p:sp>
        <p:nvSpPr>
          <p:cNvPr id="3" name="Segnaposto testo 2">
            <a:extLst>
              <a:ext uri="{FF2B5EF4-FFF2-40B4-BE49-F238E27FC236}">
                <a16:creationId xmlns:a16="http://schemas.microsoft.com/office/drawing/2014/main" id="{8D0FF748-A3B0-4385-A8E6-25ED34E1C9E9}"/>
              </a:ext>
            </a:extLst>
          </p:cNvPr>
          <p:cNvSpPr>
            <a:spLocks noGrp="1"/>
          </p:cNvSpPr>
          <p:nvPr>
            <p:ph type="body" idx="1"/>
          </p:nvPr>
        </p:nvSpPr>
        <p:spPr>
          <a:xfrm>
            <a:off x="685800" y="1672354"/>
            <a:ext cx="7848600" cy="4354820"/>
          </a:xfrm>
        </p:spPr>
        <p:txBody>
          <a:bodyPr/>
          <a:lstStyle/>
          <a:p>
            <a:pPr marL="88900" indent="0" algn="just"/>
            <a:r>
              <a:rPr lang="it-IT" sz="1800" b="1" i="0" u="none" strike="noStrike" dirty="0">
                <a:solidFill>
                  <a:srgbClr val="000000"/>
                </a:solidFill>
                <a:effectLst/>
                <a:latin typeface="Times New Roman" panose="02020603050405020304" pitchFamily="18" charset="0"/>
              </a:rPr>
              <a:t>Tema fondamentale del testo di Camus diventa allora la questione dell’omicidio</a:t>
            </a:r>
            <a:r>
              <a:rPr lang="it-IT" sz="1800" b="0" i="0" u="none" strike="noStrike" dirty="0">
                <a:solidFill>
                  <a:srgbClr val="000000"/>
                </a:solidFill>
                <a:effectLst/>
                <a:latin typeface="Times New Roman" panose="02020603050405020304" pitchFamily="18" charset="0"/>
              </a:rPr>
              <a:t>: è legittimo uccidere in nome di un’idea? Dentro questa possibilità è il rischio di </a:t>
            </a:r>
            <a:r>
              <a:rPr lang="it-IT" sz="1800" b="1" i="0" u="none" strike="noStrike" dirty="0">
                <a:solidFill>
                  <a:srgbClr val="000000"/>
                </a:solidFill>
                <a:effectLst/>
                <a:latin typeface="Times New Roman" panose="02020603050405020304" pitchFamily="18" charset="0"/>
              </a:rPr>
              <a:t>sacrificare l’uomo concreto in nome dell’umanità</a:t>
            </a:r>
            <a:r>
              <a:rPr lang="it-IT" sz="1800" b="0" i="0" u="none" strike="noStrike" dirty="0">
                <a:solidFill>
                  <a:srgbClr val="000000"/>
                </a:solidFill>
                <a:effectLst/>
                <a:latin typeface="Times New Roman" panose="02020603050405020304" pitchFamily="18" charset="0"/>
              </a:rPr>
              <a:t>. Tutto si decide per Camus nell’individuare il limite: «L’uomo in rivolta che decide di uccidere il suo oppressore, rifiuta di coinvolgere innocenti e accetta alla fine di morire. Uccide e muore per far comprendere che l’omicidio è impossibile, si sacrifica per affermare che l’omicidio, se pur necessario, è ingiustificabile; si sacrifica dunque per urlare al mondo il valore supremo della vita umana» (</a:t>
            </a:r>
            <a:r>
              <a:rPr lang="it-IT" sz="1800" b="0" i="0" u="none" strike="noStrike" dirty="0" err="1">
                <a:solidFill>
                  <a:srgbClr val="000000"/>
                </a:solidFill>
                <a:effectLst/>
                <a:latin typeface="Times New Roman" panose="02020603050405020304" pitchFamily="18" charset="0"/>
              </a:rPr>
              <a:t>Scaricamazza</a:t>
            </a:r>
            <a:r>
              <a:rPr lang="it-IT" sz="1800" b="0" i="0" u="none" strike="noStrike" dirty="0">
                <a:solidFill>
                  <a:srgbClr val="000000"/>
                </a:solidFill>
                <a:effectLst/>
                <a:latin typeface="Times New Roman" panose="02020603050405020304" pitchFamily="18" charset="0"/>
              </a:rPr>
              <a:t>, cit.) …quindi, come hanno fatto i rivoluzionari russi che nel 1905 hanno ucciso il granduca Sergio Romanov, accetta serenamente di andare alla forca. </a:t>
            </a:r>
            <a:r>
              <a:rPr lang="it-IT" sz="1800" b="1" i="0" u="none" strike="noStrike" dirty="0">
                <a:solidFill>
                  <a:srgbClr val="000000"/>
                </a:solidFill>
                <a:effectLst/>
                <a:latin typeface="Times New Roman" panose="02020603050405020304" pitchFamily="18" charset="0"/>
              </a:rPr>
              <a:t>La rivolta, quindi, oppone all’omicidio indiscriminato delle ideologie, indifferenti alla vita, cioè all’omicidio in nome dell’idea, l’eventualità estrema di un omicidio necessario, del solo colpevole e in nome della propria concreta libertà che il colpevole conculca, e che comporta quasi necessariamente il sacrificio di sé</a:t>
            </a:r>
            <a:r>
              <a:rPr lang="it-IT" sz="1800" b="0" i="0" u="none" strike="noStrike" dirty="0">
                <a:solidFill>
                  <a:srgbClr val="000000"/>
                </a:solidFill>
                <a:effectLst/>
                <a:latin typeface="Times New Roman" panose="02020603050405020304" pitchFamily="18" charset="0"/>
              </a:rPr>
              <a:t>.</a:t>
            </a:r>
            <a:endParaRPr lang="it-IT" dirty="0"/>
          </a:p>
        </p:txBody>
      </p:sp>
      <p:sp>
        <p:nvSpPr>
          <p:cNvPr id="4" name="Segnaposto numero diapositiva 3">
            <a:extLst>
              <a:ext uri="{FF2B5EF4-FFF2-40B4-BE49-F238E27FC236}">
                <a16:creationId xmlns:a16="http://schemas.microsoft.com/office/drawing/2014/main" id="{8BCD86E9-BE53-4DCB-8DC5-69610314157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72</a:t>
            </a:fld>
            <a:endParaRPr lang="en-US"/>
          </a:p>
        </p:txBody>
      </p:sp>
    </p:spTree>
    <p:extLst>
      <p:ext uri="{BB962C8B-B14F-4D97-AF65-F5344CB8AC3E}">
        <p14:creationId xmlns:p14="http://schemas.microsoft.com/office/powerpoint/2010/main" val="162618440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109CA0-9BD7-48E8-8461-681B953A3AB7}"/>
              </a:ext>
            </a:extLst>
          </p:cNvPr>
          <p:cNvSpPr>
            <a:spLocks noGrp="1"/>
          </p:cNvSpPr>
          <p:nvPr>
            <p:ph type="title"/>
          </p:nvPr>
        </p:nvSpPr>
        <p:spPr/>
        <p:txBody>
          <a:bodyPr/>
          <a:lstStyle/>
          <a:p>
            <a:r>
              <a:rPr lang="it-IT" dirty="0"/>
              <a:t>La polemica con Sartre</a:t>
            </a:r>
          </a:p>
        </p:txBody>
      </p:sp>
      <p:sp>
        <p:nvSpPr>
          <p:cNvPr id="3" name="Segnaposto testo 2">
            <a:extLst>
              <a:ext uri="{FF2B5EF4-FFF2-40B4-BE49-F238E27FC236}">
                <a16:creationId xmlns:a16="http://schemas.microsoft.com/office/drawing/2014/main" id="{89CE516A-84F3-431D-9ABB-7C8F0E56999D}"/>
              </a:ext>
            </a:extLst>
          </p:cNvPr>
          <p:cNvSpPr>
            <a:spLocks noGrp="1"/>
          </p:cNvSpPr>
          <p:nvPr>
            <p:ph type="body" idx="1"/>
          </p:nvPr>
        </p:nvSpPr>
        <p:spPr>
          <a:xfrm>
            <a:off x="685800" y="1823884"/>
            <a:ext cx="7770812" cy="4113212"/>
          </a:xfrm>
        </p:spPr>
        <p:txBody>
          <a:bodyPr/>
          <a:lstStyle/>
          <a:p>
            <a:pPr marL="265113" indent="-36513" algn="just" rtl="0">
              <a:spcBef>
                <a:spcPts val="0"/>
              </a:spcBef>
              <a:spcAft>
                <a:spcPts val="0"/>
              </a:spcAft>
            </a:pPr>
            <a:r>
              <a:rPr lang="it-IT" sz="2000" b="0" i="0" u="sng" dirty="0">
                <a:solidFill>
                  <a:srgbClr val="000000"/>
                </a:solidFill>
                <a:effectLst/>
                <a:latin typeface="Times New Roman" panose="02020603050405020304" pitchFamily="18" charset="0"/>
              </a:rPr>
              <a:t>Sartre</a:t>
            </a:r>
            <a:r>
              <a:rPr lang="it-IT" sz="2000" b="0" i="0" u="none" strike="noStrike" dirty="0">
                <a:solidFill>
                  <a:srgbClr val="000000"/>
                </a:solidFill>
                <a:effectLst/>
                <a:latin typeface="Times New Roman" panose="02020603050405020304" pitchFamily="18" charset="0"/>
              </a:rPr>
              <a:t> accusa Camus di propugnare un </a:t>
            </a:r>
            <a:r>
              <a:rPr lang="it-IT" sz="2000" b="1" i="0" u="none" strike="noStrike" dirty="0">
                <a:solidFill>
                  <a:srgbClr val="000000"/>
                </a:solidFill>
                <a:effectLst/>
                <a:latin typeface="Times New Roman" panose="02020603050405020304" pitchFamily="18" charset="0"/>
              </a:rPr>
              <a:t>concetto sterile di rivolta</a:t>
            </a:r>
            <a:r>
              <a:rPr lang="it-IT" sz="2000" b="0" i="0" u="none" strike="noStrike" dirty="0">
                <a:solidFill>
                  <a:srgbClr val="000000"/>
                </a:solidFill>
                <a:effectLst/>
                <a:latin typeface="Times New Roman" panose="02020603050405020304" pitchFamily="18" charset="0"/>
              </a:rPr>
              <a:t>, come gesto isolato e senza un progetto preciso (il rifiuto del futuro) che finisce per mantenere gli abusi della società. Senza la prospettiva di una eliminazione profonda delle cause dell’oppressione, ossia la liberazione promessa dal marxismo, che intende eliminare alla radice i motivi strutturali-economici dell’ingiustizia, si arriva al paradosso che il rivoltoso ha bisogno di quella stessa società ingiusta per esprimere il suo sentimento di ribellione. </a:t>
            </a:r>
            <a:r>
              <a:rPr lang="it-IT" sz="2000" b="1" i="0" u="none" strike="noStrike" dirty="0">
                <a:solidFill>
                  <a:srgbClr val="000000"/>
                </a:solidFill>
                <a:effectLst/>
                <a:latin typeface="Times New Roman" panose="02020603050405020304" pitchFamily="18" charset="0"/>
              </a:rPr>
              <a:t>Camus dunque finisce per fare il gioco dei reazionari</a:t>
            </a:r>
            <a:r>
              <a:rPr lang="it-IT" sz="2000" b="0" i="0" u="none" strike="noStrike" dirty="0">
                <a:solidFill>
                  <a:srgbClr val="000000"/>
                </a:solidFill>
                <a:effectLst/>
                <a:latin typeface="Times New Roman" panose="02020603050405020304" pitchFamily="18" charset="0"/>
              </a:rPr>
              <a:t>. </a:t>
            </a:r>
            <a:endParaRPr lang="it-IT" sz="2000" b="0" dirty="0">
              <a:effectLst/>
            </a:endParaRPr>
          </a:p>
          <a:p>
            <a:pPr marL="265113" indent="-36513" algn="just"/>
            <a:r>
              <a:rPr lang="it-IT" sz="2000" b="0" i="0" u="sng" dirty="0">
                <a:solidFill>
                  <a:srgbClr val="000000"/>
                </a:solidFill>
                <a:effectLst/>
                <a:latin typeface="Times New Roman" panose="02020603050405020304" pitchFamily="18" charset="0"/>
              </a:rPr>
              <a:t>L’artista algerino </a:t>
            </a:r>
            <a:r>
              <a:rPr lang="it-IT" sz="2000" b="0" i="0" u="none" strike="noStrike" dirty="0">
                <a:solidFill>
                  <a:srgbClr val="000000"/>
                </a:solidFill>
                <a:effectLst/>
                <a:latin typeface="Times New Roman" panose="02020603050405020304" pitchFamily="18" charset="0"/>
              </a:rPr>
              <a:t>risponde che </a:t>
            </a:r>
            <a:r>
              <a:rPr lang="it-IT" sz="2000" b="1" i="0" u="none" strike="noStrike" dirty="0">
                <a:solidFill>
                  <a:srgbClr val="000000"/>
                </a:solidFill>
                <a:effectLst/>
                <a:latin typeface="Times New Roman" panose="02020603050405020304" pitchFamily="18" charset="0"/>
              </a:rPr>
              <a:t>se il rivoluzionario non è in rivolta, a favore dell’uomo concreto del presente, allora diventa poliziotto o funzionario contro la rivolta e in nome dell’umanità futura</a:t>
            </a:r>
            <a:r>
              <a:rPr lang="it-IT" sz="2000" b="0" i="0" u="none" strike="noStrike" dirty="0">
                <a:solidFill>
                  <a:srgbClr val="000000"/>
                </a:solidFill>
                <a:effectLst/>
                <a:latin typeface="Times New Roman" panose="02020603050405020304" pitchFamily="18" charset="0"/>
              </a:rPr>
              <a:t>. Se viceversa è in rivolta, finirà per mettersi contro la rivoluzione.</a:t>
            </a:r>
            <a:endParaRPr lang="it-IT" sz="2000" dirty="0"/>
          </a:p>
        </p:txBody>
      </p:sp>
      <p:sp>
        <p:nvSpPr>
          <p:cNvPr id="4" name="Segnaposto numero diapositiva 3">
            <a:extLst>
              <a:ext uri="{FF2B5EF4-FFF2-40B4-BE49-F238E27FC236}">
                <a16:creationId xmlns:a16="http://schemas.microsoft.com/office/drawing/2014/main" id="{927CFB5C-9AA6-42E1-A931-E886BA1DCCCD}"/>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73</a:t>
            </a:fld>
            <a:endParaRPr lang="en-US"/>
          </a:p>
        </p:txBody>
      </p:sp>
    </p:spTree>
    <p:extLst>
      <p:ext uri="{BB962C8B-B14F-4D97-AF65-F5344CB8AC3E}">
        <p14:creationId xmlns:p14="http://schemas.microsoft.com/office/powerpoint/2010/main" val="270156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15"/>
        <p:cNvGrpSpPr/>
        <p:nvPr/>
      </p:nvGrpSpPr>
      <p:grpSpPr>
        <a:xfrm>
          <a:off x="0" y="0"/>
          <a:ext cx="0" cy="0"/>
          <a:chOff x="0" y="0"/>
          <a:chExt cx="0" cy="0"/>
        </a:xfrm>
      </p:grpSpPr>
      <p:sp>
        <p:nvSpPr>
          <p:cNvPr id="416" name="Google Shape;416;p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0" u="none">
                <a:solidFill>
                  <a:schemeClr val="dk1"/>
                </a:solidFill>
                <a:latin typeface="Calibri"/>
                <a:ea typeface="Calibri"/>
                <a:cs typeface="Calibri"/>
                <a:sym typeface="Calibri"/>
              </a:rPr>
              <a:t>ESSER-CI</a:t>
            </a:r>
            <a:endParaRPr/>
          </a:p>
        </p:txBody>
      </p:sp>
      <p:sp>
        <p:nvSpPr>
          <p:cNvPr id="417" name="Google Shape;417;p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3200"/>
              <a:buFont typeface="Arial"/>
              <a:buNone/>
            </a:pPr>
            <a:r>
              <a:rPr lang="en-US" sz="3200" b="0" i="0" u="none" strike="noStrike" cap="none">
                <a:solidFill>
                  <a:schemeClr val="dk1"/>
                </a:solidFill>
                <a:latin typeface="Calibri"/>
                <a:ea typeface="Calibri"/>
                <a:cs typeface="Calibri"/>
                <a:sym typeface="Calibri"/>
              </a:rPr>
              <a:t>L’uomo è per Heidegger da indicarsi come l’ESSERCI (DA-SEIN). Tale formulazione indica che l’essere dell’uomo è da sempre collocato in un “ci”, cioè in una </a:t>
            </a:r>
            <a:r>
              <a:rPr lang="en-US" sz="3200" b="1" i="0" u="none" strike="noStrike" cap="none">
                <a:solidFill>
                  <a:schemeClr val="dk1"/>
                </a:solidFill>
                <a:latin typeface="Calibri"/>
                <a:ea typeface="Calibri"/>
                <a:cs typeface="Calibri"/>
                <a:sym typeface="Calibri"/>
              </a:rPr>
              <a:t>situazione</a:t>
            </a:r>
            <a:r>
              <a:rPr lang="en-US" sz="3200" b="0" i="0" u="none" strike="noStrike" cap="none">
                <a:solidFill>
                  <a:schemeClr val="dk1"/>
                </a:solidFill>
                <a:latin typeface="Calibri"/>
                <a:ea typeface="Calibri"/>
                <a:cs typeface="Calibri"/>
                <a:sym typeface="Calibri"/>
              </a:rPr>
              <a:t>, in un </a:t>
            </a:r>
            <a:r>
              <a:rPr lang="en-US" sz="3200" b="1" i="0" u="none" strike="noStrike" cap="none">
                <a:solidFill>
                  <a:schemeClr val="dk1"/>
                </a:solidFill>
                <a:latin typeface="Calibri"/>
                <a:ea typeface="Calibri"/>
                <a:cs typeface="Calibri"/>
                <a:sym typeface="Calibri"/>
              </a:rPr>
              <a:t>mondo</a:t>
            </a:r>
            <a:r>
              <a:rPr lang="en-US" sz="3200" b="0" i="0" u="none" strike="noStrike" cap="none">
                <a:solidFill>
                  <a:schemeClr val="dk1"/>
                </a:solidFill>
                <a:latin typeface="Calibri"/>
                <a:ea typeface="Calibri"/>
                <a:cs typeface="Calibri"/>
                <a:sym typeface="Calibri"/>
              </a:rPr>
              <a:t>, in un </a:t>
            </a:r>
            <a:r>
              <a:rPr lang="en-US" sz="3200" b="1" i="0" u="none" strike="noStrike" cap="none">
                <a:solidFill>
                  <a:schemeClr val="dk1"/>
                </a:solidFill>
                <a:latin typeface="Calibri"/>
                <a:ea typeface="Calibri"/>
                <a:cs typeface="Calibri"/>
                <a:sym typeface="Calibri"/>
              </a:rPr>
              <a:t>contesto</a:t>
            </a:r>
            <a:r>
              <a:rPr lang="en-US" sz="3200" b="0" i="0" u="none" strike="noStrike" cap="none">
                <a:solidFill>
                  <a:schemeClr val="dk1"/>
                </a:solidFill>
                <a:latin typeface="Calibri"/>
                <a:ea typeface="Calibri"/>
                <a:cs typeface="Calibri"/>
                <a:sym typeface="Calibri"/>
              </a:rPr>
              <a:t> nel quale l’uomo stesso è come </a:t>
            </a:r>
            <a:r>
              <a:rPr lang="en-US" sz="3200" b="1" i="0" u="sng" strike="noStrike" cap="none">
                <a:solidFill>
                  <a:schemeClr val="dk1"/>
                </a:solidFill>
                <a:latin typeface="Calibri"/>
                <a:ea typeface="Calibri"/>
                <a:cs typeface="Calibri"/>
                <a:sym typeface="Calibri"/>
              </a:rPr>
              <a:t>gettato</a:t>
            </a:r>
            <a:r>
              <a:rPr lang="en-US" sz="3200" b="0" i="0" u="none" strike="noStrike" cap="none">
                <a:solidFill>
                  <a:schemeClr val="dk1"/>
                </a:solidFill>
                <a:latin typeface="Calibri"/>
                <a:ea typeface="Calibri"/>
                <a:cs typeface="Calibri"/>
                <a:sym typeface="Calibri"/>
              </a:rPr>
              <a:t> e verso il quale è originariamente </a:t>
            </a:r>
            <a:r>
              <a:rPr lang="en-US" sz="3200" b="1" i="0" u="sng" strike="noStrike" cap="none">
                <a:solidFill>
                  <a:schemeClr val="dk1"/>
                </a:solidFill>
                <a:latin typeface="Calibri"/>
                <a:ea typeface="Calibri"/>
                <a:cs typeface="Calibri"/>
                <a:sym typeface="Calibri"/>
              </a:rPr>
              <a:t>aperto</a:t>
            </a:r>
            <a:r>
              <a:rPr lang="en-US" sz="3200" b="0" i="0" u="none" strike="noStrike" cap="none">
                <a:solidFill>
                  <a:schemeClr val="dk1"/>
                </a:solidFill>
                <a:latin typeface="Calibri"/>
                <a:ea typeface="Calibri"/>
                <a:cs typeface="Calibri"/>
                <a:sym typeface="Calibri"/>
              </a:rPr>
              <a:t>.</a:t>
            </a:r>
            <a:endParaRPr/>
          </a:p>
        </p:txBody>
      </p:sp>
      <p:sp>
        <p:nvSpPr>
          <p:cNvPr id="418" name="Google Shape;418;p8"/>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19" name="Google Shape;419;p8"/>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8</a:t>
            </a:fld>
            <a:endParaRPr/>
          </a:p>
        </p:txBody>
      </p:sp>
      <p:sp>
        <p:nvSpPr>
          <p:cNvPr id="2" name="Segnaposto numero diapositiva 1">
            <a:extLst>
              <a:ext uri="{FF2B5EF4-FFF2-40B4-BE49-F238E27FC236}">
                <a16:creationId xmlns:a16="http://schemas.microsoft.com/office/drawing/2014/main" id="{368B4392-9D64-4C77-ABF9-B7D06BCFE90D}"/>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23"/>
        <p:cNvGrpSpPr/>
        <p:nvPr/>
      </p:nvGrpSpPr>
      <p:grpSpPr>
        <a:xfrm>
          <a:off x="0" y="0"/>
          <a:ext cx="0" cy="0"/>
          <a:chOff x="0" y="0"/>
          <a:chExt cx="0" cy="0"/>
        </a:xfrm>
      </p:grpSpPr>
      <p:sp>
        <p:nvSpPr>
          <p:cNvPr id="424" name="Google Shape;424;p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chemeClr val="dk1"/>
              </a:buClr>
              <a:buSzPts val="4400"/>
              <a:buFont typeface="Calibri"/>
              <a:buNone/>
            </a:pPr>
            <a:r>
              <a:rPr lang="en-US" sz="4400" b="0" i="1" u="none">
                <a:solidFill>
                  <a:schemeClr val="dk1"/>
                </a:solidFill>
                <a:latin typeface="Calibri"/>
                <a:ea typeface="Calibri"/>
                <a:cs typeface="Calibri"/>
                <a:sym typeface="Calibri"/>
              </a:rPr>
              <a:t>Geworfenheit</a:t>
            </a:r>
            <a:r>
              <a:rPr lang="en-US" sz="4400" b="0" i="0" u="none">
                <a:solidFill>
                  <a:schemeClr val="dk1"/>
                </a:solidFill>
                <a:latin typeface="Calibri"/>
                <a:ea typeface="Calibri"/>
                <a:cs typeface="Calibri"/>
                <a:sym typeface="Calibri"/>
              </a:rPr>
              <a:t>-gettatezza</a:t>
            </a:r>
            <a:endParaRPr/>
          </a:p>
        </p:txBody>
      </p:sp>
      <p:sp>
        <p:nvSpPr>
          <p:cNvPr id="425" name="Google Shape;425;p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Clr>
                <a:schemeClr val="dk1"/>
              </a:buClr>
              <a:buSzPts val="2900"/>
              <a:buFont typeface="Arial"/>
              <a:buNone/>
            </a:pPr>
            <a:r>
              <a:rPr lang="en-US" sz="2900" b="0" i="0" u="none" strike="noStrike" cap="none">
                <a:solidFill>
                  <a:schemeClr val="dk1"/>
                </a:solidFill>
                <a:latin typeface="Calibri"/>
                <a:ea typeface="Calibri"/>
                <a:cs typeface="Calibri"/>
                <a:sym typeface="Calibri"/>
              </a:rPr>
              <a:t>L’uomo è </a:t>
            </a:r>
            <a:r>
              <a:rPr lang="en-US" sz="2900" b="1" i="0" u="none" strike="noStrike" cap="none">
                <a:solidFill>
                  <a:schemeClr val="dk1"/>
                </a:solidFill>
                <a:latin typeface="Calibri"/>
                <a:ea typeface="Calibri"/>
                <a:cs typeface="Calibri"/>
                <a:sym typeface="Calibri"/>
              </a:rPr>
              <a:t>gettato in un mondo</a:t>
            </a:r>
            <a:r>
              <a:rPr lang="en-US" sz="2900" b="0" i="0" u="none" strike="noStrike" cap="none">
                <a:solidFill>
                  <a:schemeClr val="dk1"/>
                </a:solidFill>
                <a:latin typeface="Calibri"/>
                <a:ea typeface="Calibri"/>
                <a:cs typeface="Calibri"/>
                <a:sym typeface="Calibri"/>
              </a:rPr>
              <a:t>, cioè si trova ad essere dentro un contesto di cose senza poter sapere il come e il perché. Gettatezza significa «</a:t>
            </a:r>
            <a:r>
              <a:rPr lang="en-US" sz="2900" b="1" i="0" u="none" strike="noStrike" cap="none">
                <a:solidFill>
                  <a:schemeClr val="dk1"/>
                </a:solidFill>
                <a:latin typeface="Calibri"/>
                <a:ea typeface="Calibri"/>
                <a:cs typeface="Calibri"/>
                <a:sym typeface="Calibri"/>
              </a:rPr>
              <a:t>trovarsi ad essere</a:t>
            </a:r>
            <a:r>
              <a:rPr lang="en-US" sz="2900" b="0" i="0" u="none" strike="noStrike" cap="none">
                <a:solidFill>
                  <a:schemeClr val="dk1"/>
                </a:solidFill>
                <a:latin typeface="Calibri"/>
                <a:ea typeface="Calibri"/>
                <a:cs typeface="Calibri"/>
                <a:sym typeface="Calibri"/>
              </a:rPr>
              <a:t>», ossia l’idea di essere stato inserito in un contesto a prescindere da ogni intenzione propria, da ogni propria decisione a proposito: </a:t>
            </a:r>
            <a:r>
              <a:rPr lang="en-US" sz="2900" b="0" i="0" u="sng" strike="noStrike" cap="none">
                <a:solidFill>
                  <a:schemeClr val="dk1"/>
                </a:solidFill>
                <a:latin typeface="Calibri"/>
                <a:ea typeface="Calibri"/>
                <a:cs typeface="Calibri"/>
                <a:sym typeface="Calibri"/>
              </a:rPr>
              <a:t>nessuno mi ha interrogato sul mio essere al mondo, semplicemente «sono stato messo al mondo»</a:t>
            </a:r>
            <a:r>
              <a:rPr lang="en-US" sz="2900" b="0" i="0" u="none" strike="noStrike" cap="none">
                <a:solidFill>
                  <a:schemeClr val="dk1"/>
                </a:solidFill>
                <a:latin typeface="Calibri"/>
                <a:ea typeface="Calibri"/>
                <a:cs typeface="Calibri"/>
                <a:sym typeface="Calibri"/>
              </a:rPr>
              <a:t>, sono stato appunto gettato.</a:t>
            </a:r>
            <a:endParaRPr/>
          </a:p>
        </p:txBody>
      </p:sp>
      <p:sp>
        <p:nvSpPr>
          <p:cNvPr id="426" name="Google Shape;426;p9"/>
          <p:cNvSpPr txBox="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r>
              <a:rPr lang="en-US" sz="1400" b="0" i="0" u="none">
                <a:solidFill>
                  <a:srgbClr val="000000"/>
                </a:solidFill>
                <a:latin typeface="Arial"/>
                <a:ea typeface="Arial"/>
                <a:cs typeface="Arial"/>
                <a:sym typeface="Arial"/>
              </a:rPr>
              <a:t>www.arete-consulenzafilosofica.it</a:t>
            </a:r>
            <a:endParaRPr/>
          </a:p>
        </p:txBody>
      </p:sp>
      <p:sp>
        <p:nvSpPr>
          <p:cNvPr id="427" name="Google Shape;427;p9"/>
          <p:cNvSpPr txBox="1"/>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US" sz="1400" b="0" i="0" u="none">
                <a:solidFill>
                  <a:srgbClr val="000000"/>
                </a:solidFill>
                <a:latin typeface="Arial"/>
                <a:ea typeface="Arial"/>
                <a:cs typeface="Arial"/>
                <a:sym typeface="Arial"/>
              </a:rPr>
              <a:t>9</a:t>
            </a:fld>
            <a:endParaRPr/>
          </a:p>
        </p:txBody>
      </p:sp>
      <p:sp>
        <p:nvSpPr>
          <p:cNvPr id="2" name="Segnaposto numero diapositiva 1">
            <a:extLst>
              <a:ext uri="{FF2B5EF4-FFF2-40B4-BE49-F238E27FC236}">
                <a16:creationId xmlns:a16="http://schemas.microsoft.com/office/drawing/2014/main" id="{CA41D0EF-1F5C-4E72-9D98-74A6F4D0E62B}"/>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cSld>
  <p:clrMapOvr>
    <a:masterClrMapping/>
  </p:clrMapOvr>
</p:sld>
</file>

<file path=ppt/theme/theme1.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7.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8.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9.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0.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1.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2.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3.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4.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5.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6.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7.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8.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9.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0.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1.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2.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3.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4.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1_Tema di Office">
  <a:themeElements>
    <a:clrScheme name="Tema di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Tema di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TotalTime>
  <Words>9060</Words>
  <Application>Microsoft Office PowerPoint</Application>
  <PresentationFormat>Presentazione su schermo (4:3)</PresentationFormat>
  <Paragraphs>338</Paragraphs>
  <Slides>73</Slides>
  <Notes>51</Notes>
  <HiddenSlides>1</HiddenSlides>
  <MMClips>0</MMClips>
  <ScaleCrop>false</ScaleCrop>
  <HeadingPairs>
    <vt:vector size="6" baseType="variant">
      <vt:variant>
        <vt:lpstr>Caratteri utilizzati</vt:lpstr>
      </vt:variant>
      <vt:variant>
        <vt:i4>3</vt:i4>
      </vt:variant>
      <vt:variant>
        <vt:lpstr>Tema</vt:lpstr>
      </vt:variant>
      <vt:variant>
        <vt:i4>33</vt:i4>
      </vt:variant>
      <vt:variant>
        <vt:lpstr>Titoli diapositive</vt:lpstr>
      </vt:variant>
      <vt:variant>
        <vt:i4>73</vt:i4>
      </vt:variant>
    </vt:vector>
  </HeadingPairs>
  <TitlesOfParts>
    <vt:vector size="109" baseType="lpstr">
      <vt:lpstr>Arial</vt:lpstr>
      <vt:lpstr>Calibri</vt:lpstr>
      <vt:lpstr>Times New Roman</vt:lpstr>
      <vt:lpstr>1_Tema di Office</vt:lpstr>
      <vt:lpstr>1_Tema di Office</vt:lpstr>
      <vt:lpstr>2_Tema di Office</vt:lpstr>
      <vt:lpstr>3_Tema di Office</vt:lpstr>
      <vt:lpstr>Tema di Office</vt:lpstr>
      <vt:lpstr>Tema di Office</vt:lpstr>
      <vt:lpstr>1_Tema di Office</vt:lpstr>
      <vt:lpstr>2_Tema di Office</vt:lpstr>
      <vt:lpstr>3_Tema di Office</vt:lpstr>
      <vt:lpstr>Tema di Office</vt:lpstr>
      <vt:lpstr>1_Tema di Office</vt:lpstr>
      <vt:lpstr>1_Tema di Office</vt:lpstr>
      <vt:lpstr>1_Tema di Office</vt:lpstr>
      <vt:lpstr>1_Tema di Office</vt:lpstr>
      <vt:lpstr>1_Tema di Office</vt:lpstr>
      <vt:lpstr>1_Tema di Office</vt:lpstr>
      <vt:lpstr>1_Tema di Office</vt:lpstr>
      <vt:lpstr>1_Tema di Office</vt:lpstr>
      <vt:lpstr>1_Tema di Office</vt:lpstr>
      <vt:lpstr>2_Tema di Office</vt:lpstr>
      <vt:lpstr>2_Tema di Office</vt:lpstr>
      <vt:lpstr>2_Tema di Office</vt:lpstr>
      <vt:lpstr>2_Tema di Office</vt:lpstr>
      <vt:lpstr>2_Tema di Office</vt:lpstr>
      <vt:lpstr>2_Tema di Office</vt:lpstr>
      <vt:lpstr>2_Tema di Office</vt:lpstr>
      <vt:lpstr>2_Tema di Office</vt:lpstr>
      <vt:lpstr>2_Tema di Office</vt:lpstr>
      <vt:lpstr>2_Tema di Office</vt:lpstr>
      <vt:lpstr>3_Tema di Office</vt:lpstr>
      <vt:lpstr>3_Tema di Office</vt:lpstr>
      <vt:lpstr>3_Tema di Office</vt:lpstr>
      <vt:lpstr>3_Tema di Office</vt:lpstr>
      <vt:lpstr>Presentazione standard di PowerPoint</vt:lpstr>
      <vt:lpstr>Presentazione standard di PowerPoint</vt:lpstr>
      <vt:lpstr>Presentazione standard di PowerPoint</vt:lpstr>
      <vt:lpstr>Il NOVECENTO (1)</vt:lpstr>
      <vt:lpstr>Il NOVECENTO (2)</vt:lpstr>
      <vt:lpstr>Presentazione standard di PowerPoint</vt:lpstr>
      <vt:lpstr>Presentazione standard di PowerPoint</vt:lpstr>
      <vt:lpstr>ESSER-CI</vt:lpstr>
      <vt:lpstr>Geworfenheit-gettatezza</vt:lpstr>
      <vt:lpstr>Non semplice presenza…</vt:lpstr>
      <vt:lpstr>Ma ek-sistenza e possibilità</vt:lpstr>
      <vt:lpstr>Semplice presenza e possibilità</vt:lpstr>
      <vt:lpstr>Kierkegaard </vt:lpstr>
      <vt:lpstr>PROGETTO</vt:lpstr>
      <vt:lpstr>ESSERE-NEL-MONDO (In-der-Welt-sein)</vt:lpstr>
      <vt:lpstr>Esistenziali </vt:lpstr>
      <vt:lpstr>La situazione emotiva</vt:lpstr>
      <vt:lpstr>La comprensione</vt:lpstr>
      <vt:lpstr>Il discorso</vt:lpstr>
      <vt:lpstr>L’esserci e la sua struttura</vt:lpstr>
      <vt:lpstr>La cura (Sorge)</vt:lpstr>
      <vt:lpstr>Prendersi cura (cose) e aver cura (uomini)</vt:lpstr>
      <vt:lpstr> Il prendersi cura </vt:lpstr>
      <vt:lpstr> Aver cura autentico </vt:lpstr>
      <vt:lpstr> Aver cura scaduto </vt:lpstr>
      <vt:lpstr>  </vt:lpstr>
      <vt:lpstr>Il Verfallen (scadimento)</vt:lpstr>
      <vt:lpstr>IL “MAN” (si)</vt:lpstr>
      <vt:lpstr>La voce della coscienza</vt:lpstr>
      <vt:lpstr>La morte</vt:lpstr>
      <vt:lpstr>Decisione anticipatrice</vt:lpstr>
      <vt:lpstr>Il nulla possibile</vt:lpstr>
      <vt:lpstr>Coraggio di fronte alla finitezza</vt:lpstr>
      <vt:lpstr>ESISTENZA inautentica e autentica </vt:lpstr>
      <vt:lpstr>Heidegger esistenzalista…e no</vt:lpstr>
      <vt:lpstr>Presentazione standard di PowerPoint</vt:lpstr>
      <vt:lpstr>Presentazione standard di PowerPoint</vt:lpstr>
      <vt:lpstr>Presentazione standard di PowerPoint</vt:lpstr>
      <vt:lpstr>La possiblità si scontra con la morte</vt:lpstr>
      <vt:lpstr>Presentazione standard di PowerPoint</vt:lpstr>
      <vt:lpstr>Presentazione standard di PowerPoint</vt:lpstr>
      <vt:lpstr>Presentazione standard di PowerPoint</vt:lpstr>
      <vt:lpstr>Sartre e la libertà: l’altro è l’inferno</vt:lpstr>
      <vt:lpstr>La libertà è assurda</vt:lpstr>
      <vt:lpstr>Responsabilità</vt:lpstr>
      <vt:lpstr>Impegno</vt:lpstr>
      <vt:lpstr>Impegno e marxismo</vt:lpstr>
      <vt:lpstr>Un marxismo non dogmatico (cioè non rigido)</vt:lpstr>
      <vt:lpstr>Sartre e Camus </vt:lpstr>
      <vt:lpstr>Camus, la vita (1)</vt:lpstr>
      <vt:lpstr>Camus, la vita (2)</vt:lpstr>
      <vt:lpstr>Il mondo, il nonsenso e il piacere</vt:lpstr>
      <vt:lpstr>Lo straniero</vt:lpstr>
      <vt:lpstr>L’indifferenza</vt:lpstr>
      <vt:lpstr>L’unica verità</vt:lpstr>
      <vt:lpstr>Il mito di Sisifo (l’originale greco)</vt:lpstr>
      <vt:lpstr>La metafora di Camus</vt:lpstr>
      <vt:lpstr>L’assurdo</vt:lpstr>
      <vt:lpstr>L’atteggiamento dell’uomo nei confronti dell’assurdo</vt:lpstr>
      <vt:lpstr>No al suicidio</vt:lpstr>
      <vt:lpstr>La grandezza dell’uomo</vt:lpstr>
      <vt:lpstr>La peste</vt:lpstr>
      <vt:lpstr>Protagonisti de «La peste» (1)</vt:lpstr>
      <vt:lpstr>Protagonisti de «La peste» (2)</vt:lpstr>
      <vt:lpstr>L’uomo in rivolta</vt:lpstr>
      <vt:lpstr>Chi è il rivoltoso?</vt:lpstr>
      <vt:lpstr>La solidarietà</vt:lpstr>
      <vt:lpstr>La rivoluzione e la rivolta</vt:lpstr>
      <vt:lpstr>La rivoluzione messianica</vt:lpstr>
      <vt:lpstr>(Una precisazione)</vt:lpstr>
      <vt:lpstr>Il messianismo marxista</vt:lpstr>
      <vt:lpstr>Non si uccide in nome di un’idea</vt:lpstr>
      <vt:lpstr>La polemica con Sartre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massimo francesco maraviglia</dc:creator>
  <cp:lastModifiedBy>massimo maraviglia</cp:lastModifiedBy>
  <cp:revision>21</cp:revision>
  <dcterms:created xsi:type="dcterms:W3CDTF">2016-04-19T10:59:19Z</dcterms:created>
  <dcterms:modified xsi:type="dcterms:W3CDTF">2021-05-23T16:36:49Z</dcterms:modified>
</cp:coreProperties>
</file>